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4" r:id="rId3"/>
    <p:sldId id="265" r:id="rId4"/>
    <p:sldId id="257" r:id="rId5"/>
    <p:sldId id="267" r:id="rId6"/>
    <p:sldId id="258" r:id="rId7"/>
    <p:sldId id="260" r:id="rId8"/>
    <p:sldId id="266" r:id="rId9"/>
    <p:sldId id="259" r:id="rId10"/>
    <p:sldId id="292" r:id="rId11"/>
    <p:sldId id="261" r:id="rId12"/>
    <p:sldId id="262" r:id="rId13"/>
    <p:sldId id="293" r:id="rId14"/>
    <p:sldId id="268" r:id="rId15"/>
    <p:sldId id="263" r:id="rId16"/>
    <p:sldId id="269" r:id="rId17"/>
    <p:sldId id="270" r:id="rId18"/>
    <p:sldId id="271" r:id="rId19"/>
    <p:sldId id="272" r:id="rId20"/>
    <p:sldId id="273" r:id="rId21"/>
    <p:sldId id="274" r:id="rId22"/>
    <p:sldId id="275" r:id="rId23"/>
    <p:sldId id="276" r:id="rId24"/>
    <p:sldId id="277" r:id="rId25"/>
    <p:sldId id="278" r:id="rId26"/>
    <p:sldId id="279" r:id="rId27"/>
    <p:sldId id="294" r:id="rId28"/>
    <p:sldId id="280" r:id="rId29"/>
    <p:sldId id="281" r:id="rId30"/>
    <p:sldId id="282" r:id="rId31"/>
    <p:sldId id="283" r:id="rId32"/>
    <p:sldId id="284" r:id="rId33"/>
    <p:sldId id="285" r:id="rId34"/>
    <p:sldId id="286" r:id="rId35"/>
    <p:sldId id="288" r:id="rId36"/>
    <p:sldId id="287" r:id="rId37"/>
    <p:sldId id="289" r:id="rId38"/>
    <p:sldId id="290" r:id="rId39"/>
    <p:sldId id="291" r:id="rId40"/>
    <p:sldId id="295" r:id="rId41"/>
    <p:sldId id="296" r:id="rId42"/>
    <p:sldId id="35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3" r:id="rId58"/>
    <p:sldId id="311" r:id="rId59"/>
    <p:sldId id="314" r:id="rId60"/>
    <p:sldId id="315" r:id="rId61"/>
    <p:sldId id="312" r:id="rId62"/>
    <p:sldId id="316" r:id="rId63"/>
    <p:sldId id="317" r:id="rId64"/>
    <p:sldId id="357" r:id="rId65"/>
    <p:sldId id="318" r:id="rId66"/>
    <p:sldId id="319" r:id="rId67"/>
    <p:sldId id="320" r:id="rId68"/>
    <p:sldId id="321" r:id="rId69"/>
    <p:sldId id="322" r:id="rId70"/>
    <p:sldId id="323" r:id="rId71"/>
    <p:sldId id="324" r:id="rId72"/>
    <p:sldId id="328" r:id="rId73"/>
    <p:sldId id="325" r:id="rId74"/>
    <p:sldId id="327" r:id="rId75"/>
    <p:sldId id="326" r:id="rId76"/>
    <p:sldId id="329" r:id="rId77"/>
    <p:sldId id="330" r:id="rId78"/>
    <p:sldId id="331" r:id="rId79"/>
    <p:sldId id="332" r:id="rId80"/>
    <p:sldId id="333" r:id="rId81"/>
    <p:sldId id="335" r:id="rId82"/>
    <p:sldId id="334" r:id="rId83"/>
    <p:sldId id="336" r:id="rId84"/>
    <p:sldId id="337" r:id="rId85"/>
    <p:sldId id="338" r:id="rId86"/>
    <p:sldId id="349" r:id="rId87"/>
    <p:sldId id="339" r:id="rId88"/>
    <p:sldId id="340" r:id="rId89"/>
    <p:sldId id="341" r:id="rId90"/>
    <p:sldId id="350" r:id="rId91"/>
    <p:sldId id="342" r:id="rId92"/>
    <p:sldId id="343" r:id="rId93"/>
    <p:sldId id="351" r:id="rId94"/>
    <p:sldId id="347" r:id="rId95"/>
    <p:sldId id="345" r:id="rId96"/>
    <p:sldId id="352" r:id="rId97"/>
    <p:sldId id="346" r:id="rId98"/>
    <p:sldId id="353" r:id="rId99"/>
    <p:sldId id="344" r:id="rId100"/>
    <p:sldId id="354" r:id="rId101"/>
    <p:sldId id="348" r:id="rId102"/>
    <p:sldId id="355" r:id="rId10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2094" y="-51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ableStyles" Target="tableStyle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9EC1CEB-E446-453E-84B1-68753C761765}" type="datetimeFigureOut">
              <a:rPr lang="en-US" smtClean="0"/>
              <a:pPr/>
              <a:t>6/19/2024</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4DD9614C-FCFC-4C1A-9887-32ED2A603A27}"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9EC1CEB-E446-453E-84B1-68753C761765}" type="datetimeFigureOut">
              <a:rPr lang="en-US" smtClean="0"/>
              <a:pPr/>
              <a:t>6/19/2024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D9614C-FCFC-4C1A-9887-32ED2A603A2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9EC1CEB-E446-453E-84B1-68753C761765}" type="datetimeFigureOut">
              <a:rPr lang="en-US" smtClean="0"/>
              <a:pPr/>
              <a:t>6/19/2024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D9614C-FCFC-4C1A-9887-32ED2A603A2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9EC1CEB-E446-453E-84B1-68753C761765}" type="datetimeFigureOut">
              <a:rPr lang="en-US" smtClean="0"/>
              <a:pPr/>
              <a:t>6/19/2024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D9614C-FCFC-4C1A-9887-32ED2A603A27}"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9EC1CEB-E446-453E-84B1-68753C761765}" type="datetimeFigureOut">
              <a:rPr lang="en-US" smtClean="0"/>
              <a:pPr/>
              <a:t>6/19/2024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D9614C-FCFC-4C1A-9887-32ED2A603A27}"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9EC1CEB-E446-453E-84B1-68753C761765}" type="datetimeFigureOut">
              <a:rPr lang="en-US" smtClean="0"/>
              <a:pPr/>
              <a:t>6/19/2024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DD9614C-FCFC-4C1A-9887-32ED2A603A27}"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9EC1CEB-E446-453E-84B1-68753C761765}" type="datetimeFigureOut">
              <a:rPr lang="en-US" smtClean="0"/>
              <a:pPr/>
              <a:t>6/19/2024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DD9614C-FCFC-4C1A-9887-32ED2A603A27}"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9EC1CEB-E446-453E-84B1-68753C761765}" type="datetimeFigureOut">
              <a:rPr lang="en-US" smtClean="0"/>
              <a:pPr/>
              <a:t>6/19/2024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DD9614C-FCFC-4C1A-9887-32ED2A603A27}"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EC1CEB-E446-453E-84B1-68753C761765}" type="datetimeFigureOut">
              <a:rPr lang="en-US" smtClean="0"/>
              <a:pPr/>
              <a:t>6/19/2024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DD9614C-FCFC-4C1A-9887-32ED2A603A2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9EC1CEB-E446-453E-84B1-68753C761765}" type="datetimeFigureOut">
              <a:rPr lang="en-US" smtClean="0"/>
              <a:pPr/>
              <a:t>6/19/2024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DD9614C-FCFC-4C1A-9887-32ED2A603A27}"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9EC1CEB-E446-453E-84B1-68753C761765}" type="datetimeFigureOut">
              <a:rPr lang="en-US" smtClean="0"/>
              <a:pPr/>
              <a:t>6/19/2024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4DD9614C-FCFC-4C1A-9887-32ED2A603A27}"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9EC1CEB-E446-453E-84B1-68753C761765}" type="datetimeFigureOut">
              <a:rPr lang="en-US" smtClean="0"/>
              <a:pPr/>
              <a:t>6/19/2024</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DD9614C-FCFC-4C1A-9887-32ED2A603A27}"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IN" dirty="0" err="1" smtClean="0"/>
              <a:t>Kaltenbom</a:t>
            </a:r>
            <a:endParaRPr lang="en-IN" dirty="0"/>
          </a:p>
        </p:txBody>
      </p:sp>
      <p:sp>
        <p:nvSpPr>
          <p:cNvPr id="3" name="Subtitle 2"/>
          <p:cNvSpPr>
            <a:spLocks noGrp="1"/>
          </p:cNvSpPr>
          <p:nvPr>
            <p:ph type="subTitle" idx="1"/>
          </p:nvPr>
        </p:nvSpPr>
        <p:spPr>
          <a:xfrm>
            <a:off x="857224" y="5105400"/>
            <a:ext cx="7854696" cy="1752600"/>
          </a:xfrm>
        </p:spPr>
        <p:txBody>
          <a:bodyPr>
            <a:normAutofit fontScale="92500" lnSpcReduction="10000"/>
          </a:bodyPr>
          <a:lstStyle/>
          <a:p>
            <a:pPr algn="ctr"/>
            <a:r>
              <a:rPr lang="en-IN" dirty="0" smtClean="0">
                <a:latin typeface="Times New Roman" pitchFamily="18" charset="0"/>
                <a:cs typeface="Times New Roman" pitchFamily="18" charset="0"/>
              </a:rPr>
              <a:t>Dr Payal Dhawale</a:t>
            </a:r>
          </a:p>
          <a:p>
            <a:pPr algn="ctr"/>
            <a:r>
              <a:rPr lang="en-IN" dirty="0" smtClean="0">
                <a:latin typeface="Times New Roman" pitchFamily="18" charset="0"/>
                <a:cs typeface="Times New Roman" pitchFamily="18" charset="0"/>
              </a:rPr>
              <a:t>Dept. Of Sports Physiotherapy</a:t>
            </a:r>
          </a:p>
          <a:p>
            <a:pPr algn="ctr"/>
            <a:r>
              <a:rPr lang="en-IN" dirty="0" smtClean="0">
                <a:latin typeface="Times New Roman" pitchFamily="18" charset="0"/>
                <a:cs typeface="Times New Roman" pitchFamily="18" charset="0"/>
              </a:rPr>
              <a:t>MGM Institute Of Physiotherapy</a:t>
            </a:r>
          </a:p>
          <a:p>
            <a:pPr algn="ctr"/>
            <a:r>
              <a:rPr lang="en-IN" dirty="0" smtClean="0">
                <a:latin typeface="Times New Roman" pitchFamily="18" charset="0"/>
                <a:cs typeface="Times New Roman" pitchFamily="18" charset="0"/>
              </a:rPr>
              <a:t>Chh. Sambhajinagar</a:t>
            </a:r>
            <a:endParaRPr lang="en-IN"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smtClean="0"/>
              <a:t>Self-treatment is an important part of our system and may include instruction in </a:t>
            </a:r>
            <a:r>
              <a:rPr lang="en-IN" dirty="0" err="1" smtClean="0"/>
              <a:t>automobilization</a:t>
            </a:r>
            <a:r>
              <a:rPr lang="en-IN" dirty="0" smtClean="0"/>
              <a:t>, </a:t>
            </a:r>
            <a:r>
              <a:rPr lang="en-IN" dirty="0" err="1" smtClean="0"/>
              <a:t>autostretching</a:t>
            </a:r>
            <a:r>
              <a:rPr lang="en-IN" dirty="0" smtClean="0"/>
              <a:t>, </a:t>
            </a:r>
            <a:r>
              <a:rPr lang="en-IN" dirty="0" err="1" smtClean="0"/>
              <a:t>autotraction</a:t>
            </a:r>
            <a:r>
              <a:rPr lang="en-IN" dirty="0" smtClean="0"/>
              <a:t>, strengthening, stabilization, or coordination exercises.</a:t>
            </a:r>
          </a:p>
          <a:p>
            <a:pPr algn="just"/>
            <a:endParaRPr lang="en-IN" dirty="0" smtClean="0"/>
          </a:p>
          <a:p>
            <a:pPr algn="just"/>
            <a:r>
              <a:rPr lang="en-IN" dirty="0" smtClean="0"/>
              <a:t>Advice on body mechanics and ergonomics is important to maintain improvements gained in therapy and to prevent recurrences.</a:t>
            </a:r>
          </a:p>
          <a:p>
            <a:pPr algn="just"/>
            <a:endParaRPr lang="en-IN"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smtClean="0"/>
              <a:t>» increased joint play with a very soft, elastic end-feel in a </a:t>
            </a:r>
            <a:r>
              <a:rPr lang="en-IN" dirty="0" err="1" smtClean="0"/>
              <a:t>hypermobiJe</a:t>
            </a:r>
            <a:r>
              <a:rPr lang="en-IN" dirty="0" smtClean="0"/>
              <a:t> movement direction</a:t>
            </a:r>
          </a:p>
          <a:p>
            <a:pPr algn="just"/>
            <a:r>
              <a:rPr lang="en-IN" dirty="0" smtClean="0"/>
              <a:t>» pain and protective muscle spasm during mobilization</a:t>
            </a:r>
          </a:p>
          <a:p>
            <a:pPr algn="just"/>
            <a:r>
              <a:rPr lang="en-IN" dirty="0" smtClean="0"/>
              <a:t>» positive screening tests Screening tests identify conditions that contraindicate specific mobilization techniques and should be completed prior to treatment.</a:t>
            </a:r>
            <a:endParaRPr lang="en-IN"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dirty="0" smtClean="0"/>
              <a:t>For joint play testing including end-feel (Grade r - III), move</a:t>
            </a:r>
          </a:p>
          <a:p>
            <a:r>
              <a:rPr lang="en-IN" dirty="0" smtClean="0"/>
              <a:t>slowly and ease into the Grade III range;</a:t>
            </a:r>
          </a:p>
          <a:p>
            <a:r>
              <a:rPr lang="en-IN" dirty="0" smtClean="0"/>
              <a:t>» For pain relief (Grade I- </a:t>
            </a:r>
            <a:r>
              <a:rPr lang="en-IN" dirty="0" err="1" smtClean="0"/>
              <a:t>IlSZ</a:t>
            </a:r>
            <a:r>
              <a:rPr lang="en-IN" dirty="0" smtClean="0"/>
              <a:t>), use oscillations or slow, repetitive, intermittent traction movements, staying well short of the Transition Zone;</a:t>
            </a:r>
          </a:p>
          <a:p>
            <a:r>
              <a:rPr lang="en-IN" dirty="0" smtClean="0"/>
              <a:t>» For relaxation (Grade I - IITZ), apply slow intermittent traction mobilizations, staying well short of the First Stop;</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 For stretching (Grade III), apply linear traction or glide movements even more slowly and sustain each stretch for 30 – 40 seconds or more.</a:t>
            </a:r>
          </a:p>
          <a:p>
            <a:r>
              <a:rPr lang="en-IN" dirty="0" smtClean="0"/>
              <a:t> For the longest lasting effect, repeat the stretch in a cyclic manner for a 10 - 15 minute session or to patient tolerance. Note that home exercise is usually necessary to maintain the mobility gains.</a:t>
            </a:r>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Trial treatment</a:t>
            </a:r>
            <a:endParaRPr lang="en-IN" dirty="0"/>
          </a:p>
        </p:txBody>
      </p:sp>
      <p:sp>
        <p:nvSpPr>
          <p:cNvPr id="3" name="Content Placeholder 2"/>
          <p:cNvSpPr>
            <a:spLocks noGrp="1"/>
          </p:cNvSpPr>
          <p:nvPr>
            <p:ph idx="1"/>
          </p:nvPr>
        </p:nvSpPr>
        <p:spPr/>
        <p:txBody>
          <a:bodyPr>
            <a:normAutofit/>
          </a:bodyPr>
          <a:lstStyle/>
          <a:p>
            <a:pPr algn="just"/>
            <a:r>
              <a:rPr lang="en-IN" dirty="0" smtClean="0"/>
              <a:t>An experienced practitioner views any treatment procedure also as an evaluation procedure. </a:t>
            </a:r>
          </a:p>
          <a:p>
            <a:pPr algn="just"/>
            <a:r>
              <a:rPr lang="en-IN" dirty="0" smtClean="0"/>
              <a:t> </a:t>
            </a:r>
            <a:r>
              <a:rPr lang="en-IN" dirty="0" err="1" smtClean="0"/>
              <a:t>Kaltenbom</a:t>
            </a:r>
            <a:r>
              <a:rPr lang="en-IN" dirty="0" smtClean="0"/>
              <a:t>  formalized this concept within his system in 1952, with the term "trial treatment," where the manual therapist confirms the initial physical diagnosis with a low-risk trial treatment</a:t>
            </a:r>
            <a:r>
              <a:rPr lang="en-IN" dirty="0"/>
              <a:t> </a:t>
            </a:r>
            <a:r>
              <a:rPr lang="en-IN" dirty="0" smtClean="0"/>
              <a:t>as an additional evaluation procedure</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Ergonomic principles for the therapist</a:t>
            </a:r>
            <a:endParaRPr lang="en-IN" dirty="0"/>
          </a:p>
        </p:txBody>
      </p:sp>
      <p:sp>
        <p:nvSpPr>
          <p:cNvPr id="3" name="Content Placeholder 2"/>
          <p:cNvSpPr>
            <a:spLocks noGrp="1"/>
          </p:cNvSpPr>
          <p:nvPr>
            <p:ph idx="1"/>
          </p:nvPr>
        </p:nvSpPr>
        <p:spPr/>
        <p:txBody>
          <a:bodyPr>
            <a:normAutofit/>
          </a:bodyPr>
          <a:lstStyle/>
          <a:p>
            <a:pPr algn="just"/>
            <a:r>
              <a:rPr lang="en-IN" dirty="0" smtClean="0"/>
              <a:t>The OMT </a:t>
            </a:r>
            <a:r>
              <a:rPr lang="en-IN" dirty="0" err="1" smtClean="0"/>
              <a:t>Kaltenborn-Evjenth</a:t>
            </a:r>
            <a:r>
              <a:rPr lang="en-IN" dirty="0" smtClean="0"/>
              <a:t> System emphasizes good </a:t>
            </a:r>
            <a:r>
              <a:rPr lang="en-IN" i="1" dirty="0" smtClean="0"/>
              <a:t>therapist </a:t>
            </a:r>
            <a:r>
              <a:rPr lang="en-IN" dirty="0" smtClean="0"/>
              <a:t>body mechanics. </a:t>
            </a:r>
          </a:p>
          <a:p>
            <a:pPr algn="just"/>
            <a:endParaRPr lang="en-IN" dirty="0" smtClean="0"/>
          </a:p>
          <a:p>
            <a:pPr algn="just"/>
            <a:endParaRPr lang="en-IN" dirty="0" smtClean="0"/>
          </a:p>
          <a:p>
            <a:pPr algn="just"/>
            <a:r>
              <a:rPr lang="en-IN" dirty="0" smtClean="0"/>
              <a:t>An example of this was my development in the 1950's of the first pneumatic high-low adjustable treatment table designed for manual physical therapy practice.</a:t>
            </a:r>
            <a:endParaRPr lang="en-IN" dirty="0"/>
          </a:p>
          <a:p>
            <a:pPr algn="just"/>
            <a:endParaRPr lang="en-IN"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IN" dirty="0"/>
          </a:p>
        </p:txBody>
      </p:sp>
      <p:sp>
        <p:nvSpPr>
          <p:cNvPr id="3" name="Content Placeholder 2"/>
          <p:cNvSpPr>
            <a:spLocks noGrp="1"/>
          </p:cNvSpPr>
          <p:nvPr>
            <p:ph idx="1"/>
          </p:nvPr>
        </p:nvSpPr>
        <p:spPr/>
        <p:txBody>
          <a:bodyPr/>
          <a:lstStyle/>
          <a:p>
            <a:pPr algn="just"/>
            <a:r>
              <a:rPr lang="en-IN" dirty="0" smtClean="0"/>
              <a:t> Their practitioners have since developed a number of treatment techniques and tools for efficiency and safety,  including mobilization and fixation belts, wedges, and articulating tables</a:t>
            </a:r>
          </a:p>
          <a:p>
            <a:pPr>
              <a:buNone/>
            </a:pP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buNone/>
            </a:pPr>
            <a:r>
              <a:rPr lang="en-IN" sz="9600" b="1" dirty="0" smtClean="0"/>
              <a:t>  PRINCIPLES</a:t>
            </a:r>
            <a:endParaRPr lang="en-IN" sz="138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Extremity </a:t>
            </a:r>
            <a:r>
              <a:rPr lang="en-IN" b="1" dirty="0" smtClean="0"/>
              <a:t>joint </a:t>
            </a:r>
            <a:r>
              <a:rPr lang="en-IN" b="1" dirty="0"/>
              <a:t>movement</a:t>
            </a:r>
            <a:endParaRPr lang="en-IN" dirty="0"/>
          </a:p>
        </p:txBody>
      </p:sp>
      <p:pic>
        <p:nvPicPr>
          <p:cNvPr id="3074" name="Picture 2"/>
          <p:cNvPicPr>
            <a:picLocks noGrp="1" noChangeAspect="1" noChangeArrowheads="1"/>
          </p:cNvPicPr>
          <p:nvPr>
            <p:ph idx="1"/>
          </p:nvPr>
        </p:nvPicPr>
        <p:blipFill>
          <a:blip r:embed="rId2"/>
          <a:srcRect/>
          <a:stretch>
            <a:fillRect/>
          </a:stretch>
        </p:blipFill>
        <p:spPr bwMode="auto">
          <a:xfrm>
            <a:off x="714348" y="3143248"/>
            <a:ext cx="7500990" cy="2143140"/>
          </a:xfrm>
          <a:prstGeom prst="rect">
            <a:avLst/>
          </a:prstGeom>
          <a:noFill/>
          <a:ln w="9525">
            <a:noFill/>
            <a:miter lim="800000"/>
            <a:headEnd/>
            <a:tailEnd/>
          </a:ln>
          <a:effectLst/>
        </p:spPr>
      </p:pic>
      <p:sp>
        <p:nvSpPr>
          <p:cNvPr id="5" name="Rectangle 4"/>
          <p:cNvSpPr/>
          <p:nvPr/>
        </p:nvSpPr>
        <p:spPr>
          <a:xfrm>
            <a:off x="785786" y="1857365"/>
            <a:ext cx="7000924" cy="954107"/>
          </a:xfrm>
          <a:prstGeom prst="rect">
            <a:avLst/>
          </a:prstGeom>
        </p:spPr>
        <p:txBody>
          <a:bodyPr wrap="square">
            <a:spAutoFit/>
          </a:bodyPr>
          <a:lstStyle/>
          <a:p>
            <a:r>
              <a:rPr lang="en-IN" sz="2800" dirty="0" smtClean="0"/>
              <a:t>Joint anatomy</a:t>
            </a:r>
          </a:p>
          <a:p>
            <a:r>
              <a:rPr lang="en-IN" sz="2800" dirty="0" smtClean="0"/>
              <a:t>• </a:t>
            </a:r>
            <a:r>
              <a:rPr lang="en-IN" sz="2800" dirty="0" err="1" smtClean="0"/>
              <a:t>Articular</a:t>
            </a:r>
            <a:r>
              <a:rPr lang="en-IN" sz="2800" dirty="0" smtClean="0"/>
              <a:t> surfaces</a:t>
            </a: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b="1" dirty="0"/>
              <a:t>Bony connections</a:t>
            </a:r>
          </a:p>
          <a:p>
            <a:pPr algn="just"/>
            <a:r>
              <a:rPr lang="en-IN" dirty="0"/>
              <a:t>In most joint positions the </a:t>
            </a:r>
            <a:r>
              <a:rPr lang="en-IN" dirty="0" err="1"/>
              <a:t>articular</a:t>
            </a:r>
            <a:r>
              <a:rPr lang="en-IN" dirty="0"/>
              <a:t> surfaces are not fully congruent.</a:t>
            </a:r>
          </a:p>
          <a:p>
            <a:pPr algn="just"/>
            <a:r>
              <a:rPr lang="en-IN" dirty="0"/>
              <a:t>The incongruence of joint partners is due to the differences in </a:t>
            </a:r>
            <a:r>
              <a:rPr lang="en-IN" dirty="0" smtClean="0"/>
              <a:t>curvature of </a:t>
            </a:r>
            <a:r>
              <a:rPr lang="en-IN" dirty="0"/>
              <a:t>the </a:t>
            </a:r>
            <a:r>
              <a:rPr lang="en-IN" dirty="0" err="1"/>
              <a:t>articular</a:t>
            </a:r>
            <a:r>
              <a:rPr lang="en-IN" dirty="0"/>
              <a:t> surfaces, e.g., the convex partner is </a:t>
            </a:r>
            <a:r>
              <a:rPr lang="en-IN" dirty="0" smtClean="0"/>
              <a:t>more curved </a:t>
            </a:r>
            <a:r>
              <a:rPr lang="en-IN" dirty="0"/>
              <a:t>(smaller radius of curvature) than its concave joint </a:t>
            </a:r>
            <a:r>
              <a:rPr lang="en-IN" dirty="0" smtClean="0"/>
              <a:t>partner</a:t>
            </a: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t>Joints have traditionally been classified only by their </a:t>
            </a:r>
            <a:r>
              <a:rPr lang="en-IN" dirty="0" smtClean="0"/>
              <a:t>morphology and </a:t>
            </a:r>
            <a:r>
              <a:rPr lang="en-IN" dirty="0"/>
              <a:t>mechanical characteristics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098" name="Picture 2"/>
          <p:cNvPicPr>
            <a:picLocks noGrp="1" noChangeAspect="1" noChangeArrowheads="1"/>
          </p:cNvPicPr>
          <p:nvPr>
            <p:ph idx="1"/>
          </p:nvPr>
        </p:nvPicPr>
        <p:blipFill>
          <a:blip r:embed="rId2"/>
          <a:srcRect/>
          <a:stretch>
            <a:fillRect/>
          </a:stretch>
        </p:blipFill>
        <p:spPr bwMode="auto">
          <a:xfrm>
            <a:off x="357158" y="500042"/>
            <a:ext cx="8614582" cy="5857916"/>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err="1" smtClean="0"/>
              <a:t>MacConaill's</a:t>
            </a:r>
            <a:r>
              <a:rPr lang="en-IN" b="1" dirty="0" smtClean="0"/>
              <a:t> classification of joints</a:t>
            </a:r>
            <a:endParaRPr lang="en-IN" dirty="0"/>
          </a:p>
        </p:txBody>
      </p:sp>
      <p:sp>
        <p:nvSpPr>
          <p:cNvPr id="3" name="Content Placeholder 2"/>
          <p:cNvSpPr>
            <a:spLocks noGrp="1"/>
          </p:cNvSpPr>
          <p:nvPr>
            <p:ph idx="1"/>
          </p:nvPr>
        </p:nvSpPr>
        <p:spPr/>
        <p:txBody>
          <a:bodyPr>
            <a:normAutofit fontScale="92500" lnSpcReduction="10000"/>
          </a:bodyPr>
          <a:lstStyle/>
          <a:p>
            <a:r>
              <a:rPr lang="en-IN" dirty="0" err="1" smtClean="0"/>
              <a:t>MacConai</a:t>
            </a:r>
            <a:r>
              <a:rPr lang="en-IN" dirty="0" smtClean="0"/>
              <a:t> </a:t>
            </a:r>
            <a:r>
              <a:rPr lang="en-IN" dirty="0" err="1"/>
              <a:t>ll</a:t>
            </a:r>
            <a:r>
              <a:rPr lang="en-IN" dirty="0"/>
              <a:t> describes four structural classifications of </a:t>
            </a:r>
            <a:r>
              <a:rPr lang="en-IN" dirty="0" smtClean="0"/>
              <a:t>synovial joints </a:t>
            </a:r>
            <a:r>
              <a:rPr lang="en-IN" dirty="0"/>
              <a:t>which are correlated with the types of bone movements </a:t>
            </a:r>
            <a:r>
              <a:rPr lang="en-IN" dirty="0" smtClean="0"/>
              <a:t>and the </a:t>
            </a:r>
            <a:r>
              <a:rPr lang="en-IN" dirty="0"/>
              <a:t>degrees of freedom allowed at each </a:t>
            </a:r>
            <a:r>
              <a:rPr lang="en-IN" dirty="0" err="1" smtClean="0"/>
              <a:t>articular</a:t>
            </a:r>
            <a:r>
              <a:rPr lang="en-IN" dirty="0" smtClean="0"/>
              <a:t> </a:t>
            </a:r>
            <a:r>
              <a:rPr lang="en-IN" dirty="0"/>
              <a:t>pair:</a:t>
            </a:r>
          </a:p>
          <a:p>
            <a:r>
              <a:rPr lang="en-IN" dirty="0"/>
              <a:t>» </a:t>
            </a:r>
            <a:r>
              <a:rPr lang="en-IN" b="1" dirty="0"/>
              <a:t>Unmodified ovoid: (art. </a:t>
            </a:r>
            <a:r>
              <a:rPr lang="en-IN" b="1" dirty="0" err="1"/>
              <a:t>spheroidea</a:t>
            </a:r>
            <a:r>
              <a:rPr lang="en-IN" b="1" dirty="0"/>
              <a:t>), ball and </a:t>
            </a:r>
            <a:r>
              <a:rPr lang="en-IN" b="1" dirty="0" smtClean="0"/>
              <a:t>socket, </a:t>
            </a:r>
            <a:r>
              <a:rPr lang="en-IN" dirty="0" err="1" smtClean="0"/>
              <a:t>triaxial</a:t>
            </a:r>
            <a:r>
              <a:rPr lang="en-IN" dirty="0"/>
              <a:t>, e.g., hip and shoulder joints</a:t>
            </a:r>
          </a:p>
          <a:p>
            <a:r>
              <a:rPr lang="en-IN" dirty="0"/>
              <a:t>» </a:t>
            </a:r>
            <a:r>
              <a:rPr lang="en-IN" b="1" dirty="0"/>
              <a:t>Modified ovoid: (art. </a:t>
            </a:r>
            <a:r>
              <a:rPr lang="en-IN" b="1" dirty="0" err="1"/>
              <a:t>ellipsoidea</a:t>
            </a:r>
            <a:r>
              <a:rPr lang="en-IN" b="1" dirty="0"/>
              <a:t>), ellipsoid, biaxial, e.g</a:t>
            </a:r>
            <a:r>
              <a:rPr lang="en-IN" b="1" dirty="0" smtClean="0"/>
              <a:t>., </a:t>
            </a:r>
            <a:r>
              <a:rPr lang="en-IN" dirty="0" err="1" smtClean="0"/>
              <a:t>metacarpophalangeal</a:t>
            </a:r>
            <a:r>
              <a:rPr lang="en-IN" dirty="0" smtClean="0"/>
              <a:t> </a:t>
            </a:r>
            <a:r>
              <a:rPr lang="en-IN" dirty="0"/>
              <a:t>(MCP) joints</a:t>
            </a:r>
          </a:p>
          <a:p>
            <a:r>
              <a:rPr lang="en-IN" dirty="0"/>
              <a:t>» </a:t>
            </a:r>
            <a:r>
              <a:rPr lang="en-IN" b="1" dirty="0"/>
              <a:t>Unmodified </a:t>
            </a:r>
            <a:r>
              <a:rPr lang="en-IN" b="1" dirty="0" err="1"/>
              <a:t>sellar</a:t>
            </a:r>
            <a:r>
              <a:rPr lang="en-IN" b="1" dirty="0"/>
              <a:t>: (art. </a:t>
            </a:r>
            <a:r>
              <a:rPr lang="en-IN" b="1" dirty="0" err="1"/>
              <a:t>sellaris</a:t>
            </a:r>
            <a:r>
              <a:rPr lang="en-IN" b="1" dirty="0"/>
              <a:t>), saddle, biaxial, e.g., </a:t>
            </a:r>
            <a:r>
              <a:rPr lang="en-IN" b="1" dirty="0" smtClean="0"/>
              <a:t>first </a:t>
            </a:r>
            <a:r>
              <a:rPr lang="en-IN" dirty="0" err="1" smtClean="0"/>
              <a:t>carpometacarpal</a:t>
            </a:r>
            <a:r>
              <a:rPr lang="en-IN" dirty="0" smtClean="0"/>
              <a:t> </a:t>
            </a:r>
            <a:r>
              <a:rPr lang="en-IN" dirty="0"/>
              <a:t>joint</a:t>
            </a:r>
          </a:p>
          <a:p>
            <a:r>
              <a:rPr lang="en-IN" dirty="0"/>
              <a:t>» </a:t>
            </a:r>
            <a:r>
              <a:rPr lang="en-IN" b="1" dirty="0"/>
              <a:t>Modified </a:t>
            </a:r>
            <a:r>
              <a:rPr lang="en-IN" b="1" dirty="0" err="1"/>
              <a:t>sellar</a:t>
            </a:r>
            <a:r>
              <a:rPr lang="en-IN" b="1" dirty="0"/>
              <a:t>: (art. </a:t>
            </a:r>
            <a:r>
              <a:rPr lang="en-IN" b="1" dirty="0" err="1"/>
              <a:t>ginglymus</a:t>
            </a:r>
            <a:r>
              <a:rPr lang="en-IN" b="1" dirty="0"/>
              <a:t>), hinge, </a:t>
            </a:r>
            <a:r>
              <a:rPr lang="en-IN" b="1" dirty="0" err="1"/>
              <a:t>uniaxial</a:t>
            </a:r>
            <a:r>
              <a:rPr lang="en-IN" b="1" dirty="0"/>
              <a:t>, e.g</a:t>
            </a:r>
            <a:r>
              <a:rPr lang="en-IN" b="1" dirty="0" smtClean="0"/>
              <a:t>., </a:t>
            </a:r>
            <a:r>
              <a:rPr lang="en-IN" dirty="0" err="1" smtClean="0"/>
              <a:t>interphalangeal</a:t>
            </a:r>
            <a:r>
              <a:rPr lang="en-IN" dirty="0" smtClean="0"/>
              <a:t> </a:t>
            </a:r>
            <a:r>
              <a:rPr lang="en-IN" dirty="0"/>
              <a:t>joints</a:t>
            </a:r>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dirty="0" err="1" smtClean="0"/>
              <a:t>Orthopedic</a:t>
            </a:r>
            <a:r>
              <a:rPr lang="en-IN" dirty="0" smtClean="0"/>
              <a:t> Manipulative </a:t>
            </a:r>
            <a:r>
              <a:rPr lang="en-IN" dirty="0"/>
              <a:t>Therapy (OMT) is an important specialty of </a:t>
            </a:r>
            <a:r>
              <a:rPr lang="en-IN" dirty="0" smtClean="0"/>
              <a:t>physical therapy.</a:t>
            </a:r>
          </a:p>
          <a:p>
            <a:pPr algn="just"/>
            <a:r>
              <a:rPr lang="en-IN" dirty="0" smtClean="0"/>
              <a:t>Much </a:t>
            </a:r>
            <a:r>
              <a:rPr lang="en-IN" dirty="0"/>
              <a:t>of OMT is devoted to the evaluation and </a:t>
            </a:r>
            <a:r>
              <a:rPr lang="en-IN" dirty="0" smtClean="0"/>
              <a:t>treatment of </a:t>
            </a:r>
            <a:r>
              <a:rPr lang="en-IN" dirty="0"/>
              <a:t>the joint complex. </a:t>
            </a:r>
            <a:endParaRPr lang="en-IN" dirty="0" smtClean="0"/>
          </a:p>
          <a:p>
            <a:pPr algn="just"/>
            <a:r>
              <a:rPr lang="en-IN" dirty="0" smtClean="0"/>
              <a:t>When </a:t>
            </a:r>
            <a:r>
              <a:rPr lang="en-IN" dirty="0"/>
              <a:t>examination reveals joint </a:t>
            </a:r>
            <a:r>
              <a:rPr lang="en-IN" dirty="0" smtClean="0"/>
              <a:t>dysfunction, especially </a:t>
            </a:r>
            <a:r>
              <a:rPr lang="en-IN" dirty="0"/>
              <a:t>decreased range of motion (i.e., </a:t>
            </a:r>
            <a:r>
              <a:rPr lang="en-IN" dirty="0" err="1"/>
              <a:t>hypomobility</a:t>
            </a:r>
            <a:r>
              <a:rPr lang="en-IN" dirty="0"/>
              <a:t>), the </a:t>
            </a:r>
            <a:r>
              <a:rPr lang="en-IN" dirty="0" smtClean="0"/>
              <a:t>joint mobilization </a:t>
            </a:r>
            <a:r>
              <a:rPr lang="en-IN" dirty="0"/>
              <a:t>techniques </a:t>
            </a:r>
            <a:r>
              <a:rPr lang="en-IN" dirty="0" smtClean="0"/>
              <a:t>are given</a:t>
            </a:r>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
            </a:r>
            <a:br>
              <a:rPr lang="en-IN" b="1" dirty="0" smtClean="0"/>
            </a:br>
            <a:r>
              <a:rPr lang="en-IN" b="1" dirty="0" smtClean="0"/>
              <a:t/>
            </a:r>
            <a:br>
              <a:rPr lang="en-IN" b="1" dirty="0" smtClean="0"/>
            </a:br>
            <a:r>
              <a:rPr lang="en-IN" b="1" dirty="0" smtClean="0"/>
              <a:t/>
            </a:r>
            <a:br>
              <a:rPr lang="en-IN" b="1" dirty="0" smtClean="0"/>
            </a:br>
            <a:r>
              <a:rPr lang="en-IN" b="1" dirty="0" smtClean="0"/>
              <a:t/>
            </a:r>
            <a:br>
              <a:rPr lang="en-IN" b="1" dirty="0" smtClean="0"/>
            </a:br>
            <a:r>
              <a:rPr lang="en-IN" b="1" dirty="0" smtClean="0"/>
              <a:t/>
            </a:r>
            <a:br>
              <a:rPr lang="en-IN" b="1" dirty="0" smtClean="0"/>
            </a:br>
            <a:r>
              <a:rPr lang="en-IN" b="1" dirty="0" smtClean="0"/>
              <a:t/>
            </a:r>
            <a:br>
              <a:rPr lang="en-IN" b="1" dirty="0" smtClean="0"/>
            </a:br>
            <a:r>
              <a:rPr lang="en-IN" b="1" dirty="0" smtClean="0"/>
              <a:t/>
            </a:r>
            <a:br>
              <a:rPr lang="en-IN" b="1" dirty="0" smtClean="0"/>
            </a:br>
            <a:r>
              <a:rPr lang="en-IN" b="1" dirty="0" smtClean="0"/>
              <a:t>The joint complex, anatomical and physiological joint </a:t>
            </a:r>
            <a:endParaRPr lang="en-IN" dirty="0"/>
          </a:p>
        </p:txBody>
      </p:sp>
      <p:sp>
        <p:nvSpPr>
          <p:cNvPr id="3" name="Content Placeholder 2"/>
          <p:cNvSpPr>
            <a:spLocks noGrp="1"/>
          </p:cNvSpPr>
          <p:nvPr>
            <p:ph idx="1"/>
          </p:nvPr>
        </p:nvSpPr>
        <p:spPr/>
        <p:txBody>
          <a:bodyPr>
            <a:normAutofit/>
          </a:bodyPr>
          <a:lstStyle/>
          <a:p>
            <a:r>
              <a:rPr lang="en-IN" b="1" dirty="0" smtClean="0"/>
              <a:t>Anatomical Joint</a:t>
            </a:r>
            <a:endParaRPr lang="en-IN" dirty="0" smtClean="0"/>
          </a:p>
          <a:p>
            <a:r>
              <a:rPr lang="en-IN" dirty="0" smtClean="0"/>
              <a:t>The </a:t>
            </a:r>
            <a:r>
              <a:rPr lang="en-IN" dirty="0"/>
              <a:t>anatomical joint consists of two </a:t>
            </a:r>
            <a:r>
              <a:rPr lang="en-IN" dirty="0" err="1"/>
              <a:t>articular</a:t>
            </a:r>
            <a:r>
              <a:rPr lang="en-IN" dirty="0"/>
              <a:t> </a:t>
            </a:r>
            <a:r>
              <a:rPr lang="en-IN" dirty="0" smtClean="0"/>
              <a:t>surfaces -with </a:t>
            </a:r>
            <a:r>
              <a:rPr lang="en-IN" dirty="0"/>
              <a:t>the surrounding joint capsule, ligaments, and </a:t>
            </a:r>
            <a:r>
              <a:rPr lang="en-IN" dirty="0" smtClean="0"/>
              <a:t>intra </a:t>
            </a:r>
            <a:r>
              <a:rPr lang="en-IN" dirty="0" err="1" smtClean="0"/>
              <a:t>articular</a:t>
            </a:r>
            <a:r>
              <a:rPr lang="en-IN" dirty="0" smtClean="0"/>
              <a:t> structures</a:t>
            </a:r>
            <a:r>
              <a:rPr lang="en-IN" dirty="0"/>
              <a:t>. </a:t>
            </a:r>
            <a:endParaRPr lang="en-IN" dirty="0" smtClean="0"/>
          </a:p>
          <a:p>
            <a:r>
              <a:rPr lang="en-IN" dirty="0" smtClean="0"/>
              <a:t>These </a:t>
            </a:r>
            <a:r>
              <a:rPr lang="en-IN" dirty="0"/>
              <a:t>structures are classified as "inert (</a:t>
            </a:r>
            <a:r>
              <a:rPr lang="en-IN" dirty="0" err="1" smtClean="0"/>
              <a:t>noncontractile</a:t>
            </a:r>
            <a:r>
              <a:rPr lang="en-IN" dirty="0" smtClean="0"/>
              <a:t>) structures</a:t>
            </a:r>
            <a:r>
              <a:rPr lang="en-IN" dirty="0"/>
              <a:t>" </a:t>
            </a:r>
          </a:p>
          <a:p>
            <a:r>
              <a:rPr lang="en-IN" dirty="0"/>
              <a:t>I Intra-</a:t>
            </a:r>
            <a:r>
              <a:rPr lang="en-IN" dirty="0" err="1"/>
              <a:t>articular</a:t>
            </a:r>
            <a:r>
              <a:rPr lang="en-IN" dirty="0"/>
              <a:t> joint structures</a:t>
            </a:r>
          </a:p>
          <a:p>
            <a:r>
              <a:rPr lang="en-IN" dirty="0"/>
              <a:t>2 Extra-</a:t>
            </a:r>
            <a:r>
              <a:rPr lang="en-IN" dirty="0" err="1"/>
              <a:t>articular</a:t>
            </a:r>
            <a:r>
              <a:rPr lang="en-IN" dirty="0"/>
              <a:t> joint structure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b="1" dirty="0"/>
              <a:t>Joint complex</a:t>
            </a:r>
          </a:p>
          <a:p>
            <a:r>
              <a:rPr lang="en-IN" dirty="0"/>
              <a:t>Joint complex describes the anatomical joint plus all </a:t>
            </a:r>
            <a:r>
              <a:rPr lang="en-IN" dirty="0" smtClean="0"/>
              <a:t>the surrounding </a:t>
            </a:r>
            <a:r>
              <a:rPr lang="en-IN" dirty="0"/>
              <a:t>soft </a:t>
            </a:r>
            <a:r>
              <a:rPr lang="en-IN" dirty="0" smtClean="0"/>
              <a:t>tissues</a:t>
            </a:r>
            <a:r>
              <a:rPr lang="en-IN" dirty="0"/>
              <a:t>, including muscles, connective </a:t>
            </a:r>
            <a:r>
              <a:rPr lang="en-IN" dirty="0" smtClean="0"/>
              <a:t>tissues, nerves </a:t>
            </a:r>
            <a:r>
              <a:rPr lang="en-IN" dirty="0"/>
              <a:t>and blood vessels </a:t>
            </a:r>
            <a:endParaRPr lang="en-IN" dirty="0" smtClean="0"/>
          </a:p>
          <a:p>
            <a:r>
              <a:rPr lang="en-IN" dirty="0" smtClean="0"/>
              <a:t>The </a:t>
            </a:r>
            <a:r>
              <a:rPr lang="en-IN" dirty="0"/>
              <a:t>neuromuscular </a:t>
            </a:r>
            <a:r>
              <a:rPr lang="en-IN" dirty="0" smtClean="0"/>
              <a:t>tissues </a:t>
            </a:r>
            <a:r>
              <a:rPr lang="en-IN" dirty="0"/>
              <a:t>within </a:t>
            </a:r>
            <a:r>
              <a:rPr lang="en-IN" dirty="0" smtClean="0"/>
              <a:t>the joint </a:t>
            </a:r>
            <a:r>
              <a:rPr lang="en-IN" dirty="0"/>
              <a:t>complex, including muscles, tendons, tendon insertions </a:t>
            </a:r>
            <a:r>
              <a:rPr lang="en-IN" dirty="0" smtClean="0"/>
              <a:t>and </a:t>
            </a:r>
            <a:r>
              <a:rPr lang="en-IN" dirty="0" err="1" smtClean="0"/>
              <a:t>innervation</a:t>
            </a:r>
            <a:r>
              <a:rPr lang="en-IN" dirty="0"/>
              <a:t>, are classified as "contractile structures"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fr-FR" dirty="0"/>
              <a:t>I Intra-</a:t>
            </a:r>
            <a:r>
              <a:rPr lang="fr-FR" dirty="0" err="1"/>
              <a:t>articular</a:t>
            </a:r>
            <a:r>
              <a:rPr lang="fr-FR" dirty="0"/>
              <a:t> </a:t>
            </a:r>
            <a:r>
              <a:rPr lang="fr-FR" dirty="0" smtClean="0"/>
              <a:t>joint </a:t>
            </a:r>
            <a:r>
              <a:rPr lang="fr-FR" dirty="0"/>
              <a:t>structures</a:t>
            </a:r>
          </a:p>
          <a:p>
            <a:r>
              <a:rPr lang="en-IN" dirty="0"/>
              <a:t>2 Extra-</a:t>
            </a:r>
            <a:r>
              <a:rPr lang="en-IN" dirty="0" err="1"/>
              <a:t>articular</a:t>
            </a:r>
            <a:r>
              <a:rPr lang="en-IN" dirty="0"/>
              <a:t> joint structures</a:t>
            </a:r>
          </a:p>
          <a:p>
            <a:r>
              <a:rPr lang="en-IN" dirty="0"/>
              <a:t>3 Neuromuscular tissues</a:t>
            </a:r>
          </a:p>
          <a:p>
            <a:r>
              <a:rPr lang="en-IN" dirty="0"/>
              <a:t>4 Skin and integument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t>Anatomical planes of reference</a:t>
            </a:r>
            <a:endParaRPr lang="en-IN" dirty="0"/>
          </a:p>
        </p:txBody>
      </p:sp>
      <p:sp>
        <p:nvSpPr>
          <p:cNvPr id="3" name="Content Placeholder 2"/>
          <p:cNvSpPr>
            <a:spLocks noGrp="1"/>
          </p:cNvSpPr>
          <p:nvPr>
            <p:ph idx="1"/>
          </p:nvPr>
        </p:nvSpPr>
        <p:spPr/>
        <p:txBody>
          <a:bodyPr/>
          <a:lstStyle/>
          <a:p>
            <a:pPr algn="just"/>
            <a:r>
              <a:rPr lang="en-IN" dirty="0"/>
              <a:t>The body is traditionally divided into three anatomical (</a:t>
            </a:r>
            <a:r>
              <a:rPr lang="en-IN" dirty="0" smtClean="0"/>
              <a:t>cardinal) planes </a:t>
            </a:r>
            <a:r>
              <a:rPr lang="en-IN" dirty="0"/>
              <a:t>that are situated at right angles to each other and intersect </a:t>
            </a:r>
            <a:r>
              <a:rPr lang="en-IN" dirty="0" smtClean="0"/>
              <a:t>at the </a:t>
            </a:r>
            <a:r>
              <a:rPr lang="en-IN" dirty="0"/>
              <a:t>body 's center of gravity. </a:t>
            </a:r>
            <a:endParaRPr lang="en-IN" dirty="0" smtClean="0"/>
          </a:p>
          <a:p>
            <a:pPr algn="just"/>
            <a:endParaRPr lang="en-IN" dirty="0" smtClean="0"/>
          </a:p>
          <a:p>
            <a:pPr algn="just"/>
            <a:r>
              <a:rPr lang="en-IN" dirty="0" smtClean="0"/>
              <a:t>These </a:t>
            </a:r>
            <a:r>
              <a:rPr lang="en-IN" dirty="0"/>
              <a:t>planes of reference are used </a:t>
            </a:r>
            <a:r>
              <a:rPr lang="en-IN" dirty="0" smtClean="0"/>
              <a:t>for describing </a:t>
            </a:r>
            <a:r>
              <a:rPr lang="en-IN" dirty="0"/>
              <a:t>and measuring anatomical bone movements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b="1" dirty="0"/>
              <a:t>The median plane </a:t>
            </a:r>
            <a:r>
              <a:rPr lang="en-IN" dirty="0"/>
              <a:t>divides the body symmetrically into right </a:t>
            </a:r>
            <a:r>
              <a:rPr lang="en-IN" dirty="0" smtClean="0"/>
              <a:t>and left </a:t>
            </a:r>
            <a:r>
              <a:rPr lang="en-IN" dirty="0"/>
              <a:t>halves and all planes parallel to this are called </a:t>
            </a:r>
            <a:r>
              <a:rPr lang="en-IN" i="1" dirty="0" err="1"/>
              <a:t>sagittal</a:t>
            </a:r>
            <a:r>
              <a:rPr lang="en-IN" i="1" dirty="0"/>
              <a:t> planes</a:t>
            </a:r>
            <a:r>
              <a:rPr lang="en-IN" i="1" dirty="0" smtClean="0"/>
              <a:t>.</a:t>
            </a:r>
          </a:p>
          <a:p>
            <a:r>
              <a:rPr lang="en-IN" dirty="0"/>
              <a:t>Planes </a:t>
            </a:r>
            <a:r>
              <a:rPr lang="en-IN" dirty="0" smtClean="0"/>
              <a:t>divide </a:t>
            </a:r>
            <a:r>
              <a:rPr lang="en-IN" dirty="0"/>
              <a:t>the extremities into right and left halves are </a:t>
            </a:r>
            <a:r>
              <a:rPr lang="en-IN" dirty="0" smtClean="0"/>
              <a:t>called </a:t>
            </a:r>
            <a:r>
              <a:rPr lang="en-IN" i="1" dirty="0" smtClean="0"/>
              <a:t>dorsal-ventral, </a:t>
            </a:r>
            <a:r>
              <a:rPr lang="en-IN" i="1" dirty="0"/>
              <a:t>dorsal-</a:t>
            </a:r>
            <a:r>
              <a:rPr lang="en-IN" i="1" dirty="0" err="1"/>
              <a:t>palmar</a:t>
            </a:r>
            <a:r>
              <a:rPr lang="en-IN" i="1" dirty="0"/>
              <a:t>, or dorsal-plantar </a:t>
            </a:r>
            <a:r>
              <a:rPr lang="en-IN" i="1" dirty="0" smtClean="0"/>
              <a:t>planes</a:t>
            </a:r>
            <a:r>
              <a:rPr lang="en-IN" i="1" dirty="0"/>
              <a:t>.</a:t>
            </a:r>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b="1" dirty="0"/>
              <a:t>The frontal plane </a:t>
            </a:r>
            <a:r>
              <a:rPr lang="en-IN" dirty="0"/>
              <a:t>divides the body into anterior (ventral) </a:t>
            </a:r>
            <a:r>
              <a:rPr lang="en-IN" dirty="0" smtClean="0"/>
              <a:t>and posterior </a:t>
            </a:r>
            <a:r>
              <a:rPr lang="en-IN" dirty="0"/>
              <a:t>(dorsal) halves. </a:t>
            </a:r>
            <a:endParaRPr lang="en-IN" dirty="0" smtClean="0"/>
          </a:p>
          <a:p>
            <a:r>
              <a:rPr lang="en-IN" dirty="0" smtClean="0"/>
              <a:t>Planes </a:t>
            </a:r>
            <a:r>
              <a:rPr lang="en-IN" dirty="0"/>
              <a:t>dividing the extremities </a:t>
            </a:r>
            <a:r>
              <a:rPr lang="en-IN" dirty="0" smtClean="0"/>
              <a:t>into anterior </a:t>
            </a:r>
            <a:r>
              <a:rPr lang="en-IN" dirty="0"/>
              <a:t>and posterior halves are called </a:t>
            </a:r>
            <a:r>
              <a:rPr lang="en-IN" i="1" dirty="0"/>
              <a:t>medial-lateral, </a:t>
            </a:r>
            <a:r>
              <a:rPr lang="en-IN" i="1" dirty="0" err="1" smtClean="0"/>
              <a:t>radialulnar</a:t>
            </a:r>
            <a:r>
              <a:rPr lang="en-IN" i="1" dirty="0" smtClean="0"/>
              <a:t>, </a:t>
            </a:r>
            <a:r>
              <a:rPr lang="en-IN" dirty="0" smtClean="0"/>
              <a:t>or </a:t>
            </a:r>
            <a:r>
              <a:rPr lang="en-IN" i="1" dirty="0" err="1"/>
              <a:t>tibial</a:t>
            </a:r>
            <a:r>
              <a:rPr lang="en-IN" i="1" dirty="0"/>
              <a:t>-fibular planes</a:t>
            </a:r>
            <a:r>
              <a:rPr lang="en-IN" i="1" dirty="0" smtClean="0"/>
              <a:t>.</a:t>
            </a:r>
            <a:endParaRPr lang="en-IN" i="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b="1" dirty="0" smtClean="0"/>
              <a:t>The transverse plane or horizontal plane </a:t>
            </a:r>
            <a:r>
              <a:rPr lang="en-IN" dirty="0" smtClean="0"/>
              <a:t>divides the body into </a:t>
            </a:r>
            <a:r>
              <a:rPr lang="en-IN" i="1" dirty="0" smtClean="0"/>
              <a:t>cranial and caudal halves and the extremities into distal and proximal halves</a:t>
            </a:r>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8194" name="Picture 2"/>
          <p:cNvPicPr>
            <a:picLocks noGrp="1" noChangeAspect="1" noChangeArrowheads="1"/>
          </p:cNvPicPr>
          <p:nvPr>
            <p:ph idx="1"/>
          </p:nvPr>
        </p:nvPicPr>
        <p:blipFill>
          <a:blip r:embed="rId2"/>
          <a:srcRect/>
          <a:stretch>
            <a:fillRect/>
          </a:stretch>
        </p:blipFill>
        <p:spPr bwMode="auto">
          <a:xfrm>
            <a:off x="1117570" y="1375569"/>
            <a:ext cx="6740578" cy="4410885"/>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Kaltenbom</a:t>
            </a:r>
            <a:r>
              <a:rPr lang="en-IN" dirty="0" smtClean="0"/>
              <a:t> Treatment Plane</a:t>
            </a:r>
            <a:endParaRPr lang="en-IN" dirty="0"/>
          </a:p>
        </p:txBody>
      </p:sp>
      <p:sp>
        <p:nvSpPr>
          <p:cNvPr id="3" name="Content Placeholder 2"/>
          <p:cNvSpPr>
            <a:spLocks noGrp="1"/>
          </p:cNvSpPr>
          <p:nvPr>
            <p:ph idx="1"/>
          </p:nvPr>
        </p:nvSpPr>
        <p:spPr/>
        <p:txBody>
          <a:bodyPr>
            <a:normAutofit/>
          </a:bodyPr>
          <a:lstStyle/>
          <a:p>
            <a:pPr algn="just"/>
            <a:r>
              <a:rPr lang="en-IN" dirty="0"/>
              <a:t>The </a:t>
            </a:r>
            <a:r>
              <a:rPr lang="en-IN" dirty="0" err="1"/>
              <a:t>Kaltenbom</a:t>
            </a:r>
            <a:r>
              <a:rPr lang="en-IN" dirty="0"/>
              <a:t> Treatment Plane passes through the joint and </a:t>
            </a:r>
            <a:r>
              <a:rPr lang="en-IN" dirty="0" smtClean="0"/>
              <a:t>lies at </a:t>
            </a:r>
            <a:r>
              <a:rPr lang="en-IN" dirty="0"/>
              <a:t>a right angle to a line running from the axis of rotation in </a:t>
            </a:r>
            <a:r>
              <a:rPr lang="en-IN" dirty="0" smtClean="0"/>
              <a:t>the convex </a:t>
            </a:r>
            <a:r>
              <a:rPr lang="en-IN" dirty="0"/>
              <a:t>bony partner, to the deepest aspect of the </a:t>
            </a:r>
            <a:r>
              <a:rPr lang="en-IN" dirty="0" smtClean="0"/>
              <a:t>articulating concave </a:t>
            </a:r>
            <a:r>
              <a:rPr lang="en-IN" dirty="0"/>
              <a:t>surface. </a:t>
            </a:r>
            <a:endParaRPr lang="en-IN" dirty="0" smtClean="0"/>
          </a:p>
          <a:p>
            <a:pPr algn="just"/>
            <a:r>
              <a:rPr lang="en-IN" dirty="0" smtClean="0"/>
              <a:t>For </a:t>
            </a:r>
            <a:r>
              <a:rPr lang="en-IN" dirty="0"/>
              <a:t>practical purposes, you can quickly </a:t>
            </a:r>
            <a:r>
              <a:rPr lang="en-IN" dirty="0" smtClean="0"/>
              <a:t>estimate where </a:t>
            </a:r>
            <a:r>
              <a:rPr lang="en-IN" dirty="0"/>
              <a:t>the treatment plane lies by imagining that it lies on </a:t>
            </a:r>
            <a:r>
              <a:rPr lang="en-IN" dirty="0" smtClean="0"/>
              <a:t>the concave </a:t>
            </a:r>
            <a:r>
              <a:rPr lang="en-IN" dirty="0" err="1"/>
              <a:t>articular</a:t>
            </a:r>
            <a:r>
              <a:rPr lang="en-IN" dirty="0"/>
              <a:t> surface.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pic>
        <p:nvPicPr>
          <p:cNvPr id="5122" name="Picture 2"/>
          <p:cNvPicPr>
            <a:picLocks noGrp="1" noChangeAspect="1" noChangeArrowheads="1"/>
          </p:cNvPicPr>
          <p:nvPr>
            <p:ph idx="1"/>
          </p:nvPr>
        </p:nvPicPr>
        <p:blipFill>
          <a:blip r:embed="rId2"/>
          <a:srcRect/>
          <a:stretch>
            <a:fillRect/>
          </a:stretch>
        </p:blipFill>
        <p:spPr bwMode="auto">
          <a:xfrm>
            <a:off x="196266" y="1589878"/>
            <a:ext cx="8662014" cy="3625072"/>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Biomechanical approach to treatment and diagnosis</a:t>
            </a:r>
            <a:endParaRPr lang="en-IN" dirty="0"/>
          </a:p>
        </p:txBody>
      </p:sp>
      <p:sp>
        <p:nvSpPr>
          <p:cNvPr id="3" name="Content Placeholder 2"/>
          <p:cNvSpPr>
            <a:spLocks noGrp="1"/>
          </p:cNvSpPr>
          <p:nvPr>
            <p:ph idx="1"/>
          </p:nvPr>
        </p:nvSpPr>
        <p:spPr/>
        <p:txBody>
          <a:bodyPr>
            <a:normAutofit lnSpcReduction="10000"/>
          </a:bodyPr>
          <a:lstStyle/>
          <a:p>
            <a:pPr algn="just"/>
            <a:r>
              <a:rPr lang="en-IN" dirty="0" smtClean="0"/>
              <a:t>Manipulative </a:t>
            </a:r>
            <a:r>
              <a:rPr lang="en-IN" dirty="0"/>
              <a:t>technique has changed over the past 50 years.</a:t>
            </a:r>
          </a:p>
          <a:p>
            <a:pPr algn="just"/>
            <a:r>
              <a:rPr lang="en-IN" dirty="0"/>
              <a:t>Traditional manipulations applied long-lever rotational </a:t>
            </a:r>
            <a:r>
              <a:rPr lang="en-IN" dirty="0" smtClean="0"/>
              <a:t>movements. The </a:t>
            </a:r>
            <a:r>
              <a:rPr lang="en-IN" dirty="0"/>
              <a:t>compressive forces produced by these long-lever </a:t>
            </a:r>
            <a:r>
              <a:rPr lang="en-IN" dirty="0" smtClean="0"/>
              <a:t>rotational movements </a:t>
            </a:r>
            <a:r>
              <a:rPr lang="en-IN" dirty="0"/>
              <a:t>sometimes injured joints.</a:t>
            </a:r>
          </a:p>
          <a:p>
            <a:pPr algn="just"/>
            <a:r>
              <a:rPr lang="en-IN" dirty="0" smtClean="0"/>
              <a:t>In </a:t>
            </a:r>
            <a:r>
              <a:rPr lang="en-IN" dirty="0"/>
              <a:t>the 1940s, James </a:t>
            </a:r>
            <a:r>
              <a:rPr lang="en-IN" dirty="0" err="1"/>
              <a:t>Mennell</a:t>
            </a:r>
            <a:r>
              <a:rPr lang="en-IN" dirty="0"/>
              <a:t>, M.D. introduced shorter </a:t>
            </a:r>
            <a:r>
              <a:rPr lang="en-IN" dirty="0" smtClean="0"/>
              <a:t>lever rotational </a:t>
            </a:r>
            <a:r>
              <a:rPr lang="en-IN" dirty="0"/>
              <a:t>manipulations which reduced the possibility of </a:t>
            </a:r>
            <a:r>
              <a:rPr lang="en-IN" dirty="0" smtClean="0"/>
              <a:t>joint damage</a:t>
            </a:r>
            <a:r>
              <a:rPr lang="en-IN" dirty="0"/>
              <a:t>. </a:t>
            </a:r>
            <a:endParaRPr lang="en-IN" dirty="0" smtClean="0"/>
          </a:p>
          <a:p>
            <a:pPr algn="just"/>
            <a:r>
              <a:rPr lang="en-IN" dirty="0" smtClean="0"/>
              <a:t>In </a:t>
            </a:r>
            <a:r>
              <a:rPr lang="en-IN" dirty="0"/>
              <a:t>1952 Norwegian manual therapists adopted </a:t>
            </a:r>
            <a:r>
              <a:rPr lang="en-IN" dirty="0" smtClean="0"/>
              <a:t>these short- </a:t>
            </a:r>
            <a:r>
              <a:rPr lang="en-IN" dirty="0"/>
              <a:t>lever manipulative </a:t>
            </a:r>
            <a:r>
              <a:rPr lang="en-IN" dirty="0" smtClean="0"/>
              <a:t>techniques</a:t>
            </a:r>
            <a:endParaRPr lang="en-IN"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6146" name="Picture 2"/>
          <p:cNvPicPr>
            <a:picLocks noGrp="1" noChangeAspect="1" noChangeArrowheads="1"/>
          </p:cNvPicPr>
          <p:nvPr>
            <p:ph idx="1"/>
          </p:nvPr>
        </p:nvPicPr>
        <p:blipFill>
          <a:blip r:embed="rId2"/>
          <a:srcRect/>
          <a:stretch>
            <a:fillRect/>
          </a:stretch>
        </p:blipFill>
        <p:spPr bwMode="auto">
          <a:xfrm>
            <a:off x="1204935" y="739693"/>
            <a:ext cx="6581775" cy="497532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Anatomical axes of reference</a:t>
            </a:r>
            <a:endParaRPr lang="en-IN" dirty="0"/>
          </a:p>
        </p:txBody>
      </p:sp>
      <p:sp>
        <p:nvSpPr>
          <p:cNvPr id="3" name="Content Placeholder 2"/>
          <p:cNvSpPr>
            <a:spLocks noGrp="1"/>
          </p:cNvSpPr>
          <p:nvPr>
            <p:ph idx="1"/>
          </p:nvPr>
        </p:nvSpPr>
        <p:spPr/>
        <p:txBody>
          <a:bodyPr>
            <a:normAutofit/>
          </a:bodyPr>
          <a:lstStyle/>
          <a:p>
            <a:pPr algn="just"/>
            <a:r>
              <a:rPr lang="en-IN" dirty="0"/>
              <a:t>The anatomical axes lie at the intersection of two anatomical </a:t>
            </a:r>
            <a:r>
              <a:rPr lang="en-IN" dirty="0" smtClean="0"/>
              <a:t>planes and </a:t>
            </a:r>
            <a:r>
              <a:rPr lang="en-IN" dirty="0"/>
              <a:t>anatomical bone movements take place around these axes.</a:t>
            </a:r>
          </a:p>
          <a:p>
            <a:pPr algn="just"/>
            <a:r>
              <a:rPr lang="en-IN" dirty="0"/>
              <a:t>The </a:t>
            </a:r>
            <a:r>
              <a:rPr lang="en-IN" b="1" dirty="0"/>
              <a:t>frontal axis lies at the intersection of the frontal and </a:t>
            </a:r>
            <a:r>
              <a:rPr lang="en-IN" b="1" dirty="0" smtClean="0"/>
              <a:t>transverse </a:t>
            </a:r>
            <a:r>
              <a:rPr lang="en-IN" dirty="0" smtClean="0"/>
              <a:t>planes </a:t>
            </a:r>
            <a:r>
              <a:rPr lang="en-IN" dirty="0"/>
              <a:t>and runs from right to left. In the extremities, this axis </a:t>
            </a:r>
            <a:r>
              <a:rPr lang="en-IN" dirty="0" smtClean="0"/>
              <a:t>is called </a:t>
            </a:r>
            <a:r>
              <a:rPr lang="en-IN" i="1" dirty="0"/>
              <a:t>transverse, medial-lateral, radial-</a:t>
            </a:r>
            <a:r>
              <a:rPr lang="en-IN" i="1" dirty="0" err="1"/>
              <a:t>ulnar</a:t>
            </a:r>
            <a:r>
              <a:rPr lang="en-IN" i="1" dirty="0"/>
              <a:t>, or </a:t>
            </a:r>
            <a:r>
              <a:rPr lang="en-IN" i="1" dirty="0" err="1"/>
              <a:t>tibial</a:t>
            </a:r>
            <a:r>
              <a:rPr lang="en-IN" i="1" dirty="0"/>
              <a:t>-fibular</a:t>
            </a:r>
          </a:p>
          <a:p>
            <a:pPr algn="just">
              <a:buNone/>
            </a:pPr>
            <a:endParaRPr lang="en-IN"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dirty="0" smtClean="0"/>
              <a:t>The </a:t>
            </a:r>
            <a:r>
              <a:rPr lang="en-IN" b="1" dirty="0" err="1" smtClean="0"/>
              <a:t>sagittal</a:t>
            </a:r>
            <a:r>
              <a:rPr lang="en-IN" b="1" dirty="0" smtClean="0"/>
              <a:t> axis lies at the intersection of the </a:t>
            </a:r>
            <a:r>
              <a:rPr lang="en-IN" b="1" dirty="0" err="1" smtClean="0"/>
              <a:t>sagittal</a:t>
            </a:r>
            <a:r>
              <a:rPr lang="en-IN" b="1" dirty="0" smtClean="0"/>
              <a:t> and transverse </a:t>
            </a:r>
            <a:r>
              <a:rPr lang="en-IN" dirty="0" smtClean="0"/>
              <a:t>planes and runs in a dorsal-ventral direction.</a:t>
            </a:r>
            <a:endParaRPr lang="en-IN" i="1" dirty="0" smtClean="0"/>
          </a:p>
          <a:p>
            <a:pPr algn="just"/>
            <a:r>
              <a:rPr lang="en-IN" dirty="0" smtClean="0"/>
              <a:t>The </a:t>
            </a:r>
            <a:r>
              <a:rPr lang="en-IN" b="1" dirty="0" smtClean="0"/>
              <a:t>longitudinal (vertical) axis </a:t>
            </a:r>
            <a:r>
              <a:rPr lang="en-IN" dirty="0" smtClean="0"/>
              <a:t>lies at the intersection of the </a:t>
            </a:r>
            <a:r>
              <a:rPr lang="en-IN" dirty="0" err="1" smtClean="0"/>
              <a:t>sagittal</a:t>
            </a:r>
            <a:r>
              <a:rPr lang="en-IN" dirty="0" smtClean="0"/>
              <a:t> and frontal planes and runs in a cranial-caudal direction. In the extremities, this axis passes through a part of a bone such as the neck of the femur or the entire length of a bone e.g., the shaft of the </a:t>
            </a:r>
            <a:r>
              <a:rPr lang="en-IN" dirty="0" err="1" smtClean="0"/>
              <a:t>humerus</a:t>
            </a:r>
            <a:r>
              <a:rPr lang="en-IN" dirty="0" smtClean="0"/>
              <a:t>, clavicle</a:t>
            </a:r>
          </a:p>
          <a:p>
            <a:pPr algn="just"/>
            <a:endParaRPr lang="en-IN"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7170" name="Picture 2"/>
          <p:cNvPicPr>
            <a:picLocks noGrp="1" noChangeAspect="1" noChangeArrowheads="1"/>
          </p:cNvPicPr>
          <p:nvPr>
            <p:ph idx="1"/>
          </p:nvPr>
        </p:nvPicPr>
        <p:blipFill>
          <a:blip r:embed="rId2"/>
          <a:srcRect/>
          <a:stretch>
            <a:fillRect/>
          </a:stretch>
        </p:blipFill>
        <p:spPr bwMode="auto">
          <a:xfrm>
            <a:off x="1171565" y="1683876"/>
            <a:ext cx="6758021" cy="3031794"/>
          </a:xfrm>
          <a:prstGeom prst="rect">
            <a:avLst/>
          </a:prstGeom>
          <a:noFill/>
          <a:ln w="9525">
            <a:noFill/>
            <a:miter lim="800000"/>
            <a:headEnd/>
            <a:tailEnd/>
          </a:ln>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Three-dimensional joint positioning</a:t>
            </a:r>
            <a:endParaRPr lang="en-IN" dirty="0"/>
          </a:p>
        </p:txBody>
      </p:sp>
      <p:sp>
        <p:nvSpPr>
          <p:cNvPr id="3" name="Content Placeholder 2"/>
          <p:cNvSpPr>
            <a:spLocks noGrp="1"/>
          </p:cNvSpPr>
          <p:nvPr>
            <p:ph idx="1"/>
          </p:nvPr>
        </p:nvSpPr>
        <p:spPr/>
        <p:txBody>
          <a:bodyPr>
            <a:normAutofit lnSpcReduction="10000"/>
          </a:bodyPr>
          <a:lstStyle/>
          <a:p>
            <a:pPr algn="just"/>
            <a:r>
              <a:rPr lang="en-IN" dirty="0"/>
              <a:t>The effectiveness of joint evaluation and mobilization </a:t>
            </a:r>
            <a:r>
              <a:rPr lang="en-IN" dirty="0" smtClean="0"/>
              <a:t>treatment can </a:t>
            </a:r>
            <a:r>
              <a:rPr lang="en-IN" dirty="0"/>
              <a:t>be enhanced by placing the joint specifically in one, two, </a:t>
            </a:r>
            <a:r>
              <a:rPr lang="en-IN" dirty="0" smtClean="0"/>
              <a:t>or three </a:t>
            </a:r>
            <a:r>
              <a:rPr lang="en-IN" dirty="0"/>
              <a:t>planes. For practical purposes, </a:t>
            </a:r>
          </a:p>
          <a:p>
            <a:pPr algn="just"/>
            <a:r>
              <a:rPr lang="en-IN" dirty="0" smtClean="0"/>
              <a:t> </a:t>
            </a:r>
            <a:r>
              <a:rPr lang="en-IN" dirty="0"/>
              <a:t>classify joint </a:t>
            </a:r>
            <a:r>
              <a:rPr lang="en-IN" dirty="0" smtClean="0"/>
              <a:t>positions into </a:t>
            </a:r>
            <a:r>
              <a:rPr lang="en-IN" dirty="0"/>
              <a:t>five categories:</a:t>
            </a:r>
          </a:p>
          <a:p>
            <a:pPr algn="just"/>
            <a:r>
              <a:rPr lang="en-IN" dirty="0"/>
              <a:t>» Zero position</a:t>
            </a:r>
          </a:p>
          <a:p>
            <a:pPr algn="just"/>
            <a:r>
              <a:rPr lang="en-IN" dirty="0"/>
              <a:t>» Resting position (Loose-packed position)</a:t>
            </a:r>
          </a:p>
          <a:p>
            <a:pPr algn="just"/>
            <a:r>
              <a:rPr lang="en-IN" dirty="0"/>
              <a:t>» Actual resting position</a:t>
            </a:r>
          </a:p>
          <a:p>
            <a:pPr algn="just"/>
            <a:r>
              <a:rPr lang="en-IN" dirty="0"/>
              <a:t>» </a:t>
            </a:r>
            <a:r>
              <a:rPr lang="en-IN" dirty="0" smtClean="0"/>
              <a:t>Non resting </a:t>
            </a:r>
            <a:r>
              <a:rPr lang="en-IN" dirty="0"/>
              <a:t>positions</a:t>
            </a:r>
          </a:p>
          <a:p>
            <a:pPr algn="just"/>
            <a:r>
              <a:rPr lang="en-IN" dirty="0"/>
              <a:t>» Close-packed position</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Zero position</a:t>
            </a:r>
            <a:endParaRPr lang="en-IN" dirty="0"/>
          </a:p>
        </p:txBody>
      </p:sp>
      <p:sp>
        <p:nvSpPr>
          <p:cNvPr id="3" name="Content Placeholder 2"/>
          <p:cNvSpPr>
            <a:spLocks noGrp="1"/>
          </p:cNvSpPr>
          <p:nvPr>
            <p:ph idx="1"/>
          </p:nvPr>
        </p:nvSpPr>
        <p:spPr/>
        <p:txBody>
          <a:bodyPr/>
          <a:lstStyle/>
          <a:p>
            <a:pPr algn="just"/>
            <a:r>
              <a:rPr lang="en-IN" dirty="0" smtClean="0"/>
              <a:t>All </a:t>
            </a:r>
            <a:r>
              <a:rPr lang="en-IN" dirty="0"/>
              <a:t>joint range of motion measurements are taken from the </a:t>
            </a:r>
            <a:r>
              <a:rPr lang="en-IN" dirty="0" smtClean="0"/>
              <a:t>zero starting </a:t>
            </a:r>
            <a:r>
              <a:rPr lang="en-IN" dirty="0"/>
              <a:t>position, if possible. </a:t>
            </a:r>
            <a:r>
              <a:rPr lang="en-IN" dirty="0" smtClean="0"/>
              <a:t>The </a:t>
            </a:r>
            <a:r>
              <a:rPr lang="en-IN" dirty="0"/>
              <a:t>range of motion is </a:t>
            </a:r>
            <a:r>
              <a:rPr lang="en-IN" dirty="0" smtClean="0"/>
              <a:t>measured with </a:t>
            </a:r>
            <a:r>
              <a:rPr lang="en-IN" dirty="0"/>
              <a:t>a </a:t>
            </a:r>
            <a:r>
              <a:rPr lang="en-IN" dirty="0" err="1"/>
              <a:t>goniometer</a:t>
            </a:r>
            <a:r>
              <a:rPr lang="en-IN" dirty="0"/>
              <a:t> on both sides of </a:t>
            </a:r>
            <a:r>
              <a:rPr lang="en-IN" dirty="0" smtClean="0"/>
              <a:t>zero.</a:t>
            </a:r>
            <a:endParaRPr lang="en-IN"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dirty="0"/>
              <a:t>For example, a </a:t>
            </a:r>
            <a:r>
              <a:rPr lang="en-IN" dirty="0" smtClean="0"/>
              <a:t>movement of </a:t>
            </a:r>
            <a:r>
              <a:rPr lang="en-IN" dirty="0"/>
              <a:t>thirty degrees flexion and ten degrees extension is </a:t>
            </a:r>
            <a:r>
              <a:rPr lang="en-IN" dirty="0" smtClean="0"/>
              <a:t>written: flexion/extension </a:t>
            </a:r>
            <a:r>
              <a:rPr lang="en-IN" dirty="0"/>
              <a:t>30-0-10. </a:t>
            </a:r>
            <a:endParaRPr lang="en-IN" dirty="0" smtClean="0"/>
          </a:p>
          <a:p>
            <a:pPr algn="just"/>
            <a:r>
              <a:rPr lang="en-IN" dirty="0" smtClean="0"/>
              <a:t>However</a:t>
            </a:r>
            <a:r>
              <a:rPr lang="en-IN" dirty="0"/>
              <a:t>, if there is limitation </a:t>
            </a:r>
            <a:r>
              <a:rPr lang="en-IN" dirty="0" smtClean="0"/>
              <a:t>of movement</a:t>
            </a:r>
            <a:r>
              <a:rPr lang="en-IN" dirty="0"/>
              <a:t>, with movement only possible on the flexion side </a:t>
            </a:r>
            <a:r>
              <a:rPr lang="en-IN" dirty="0" smtClean="0"/>
              <a:t>of zero</a:t>
            </a:r>
            <a:r>
              <a:rPr lang="en-IN" dirty="0"/>
              <a:t>, both figures are written on the left side of zero as in </a:t>
            </a:r>
            <a:r>
              <a:rPr lang="en-IN" dirty="0" smtClean="0"/>
              <a:t>flexion extension </a:t>
            </a:r>
            <a:r>
              <a:rPr lang="en-IN" dirty="0"/>
              <a:t>30-10-0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Resting position</a:t>
            </a:r>
            <a:endParaRPr lang="en-IN" dirty="0"/>
          </a:p>
        </p:txBody>
      </p:sp>
      <p:sp>
        <p:nvSpPr>
          <p:cNvPr id="3" name="Content Placeholder 2"/>
          <p:cNvSpPr>
            <a:spLocks noGrp="1"/>
          </p:cNvSpPr>
          <p:nvPr>
            <p:ph idx="1"/>
          </p:nvPr>
        </p:nvSpPr>
        <p:spPr/>
        <p:txBody>
          <a:bodyPr>
            <a:normAutofit/>
          </a:bodyPr>
          <a:lstStyle/>
          <a:p>
            <a:pPr algn="just"/>
            <a:r>
              <a:rPr lang="en-IN" dirty="0" smtClean="0"/>
              <a:t>The </a:t>
            </a:r>
            <a:r>
              <a:rPr lang="en-IN" dirty="0"/>
              <a:t>resting position (loose-packed position) is the position (</a:t>
            </a:r>
            <a:r>
              <a:rPr lang="en-IN" dirty="0" smtClean="0"/>
              <a:t>usually three-dimensional</a:t>
            </a:r>
            <a:r>
              <a:rPr lang="en-IN" dirty="0"/>
              <a:t>) </a:t>
            </a:r>
            <a:r>
              <a:rPr lang="en-IN" dirty="0" smtClean="0"/>
              <a:t>where </a:t>
            </a:r>
            <a:r>
              <a:rPr lang="en-IN" dirty="0" err="1" smtClean="0"/>
              <a:t>periarticular</a:t>
            </a:r>
            <a:r>
              <a:rPr lang="en-IN" dirty="0" smtClean="0"/>
              <a:t> </a:t>
            </a:r>
            <a:r>
              <a:rPr lang="en-IN" dirty="0"/>
              <a:t>structures are most </a:t>
            </a:r>
            <a:r>
              <a:rPr lang="en-IN" dirty="0" smtClean="0"/>
              <a:t>lax, allowing </a:t>
            </a:r>
            <a:r>
              <a:rPr lang="en-IN" dirty="0"/>
              <a:t>for the greatest range of joint </a:t>
            </a:r>
            <a:r>
              <a:rPr lang="en-IN" dirty="0" smtClean="0"/>
              <a:t>play </a:t>
            </a:r>
            <a:r>
              <a:rPr lang="en-IN" dirty="0"/>
              <a:t>With many </a:t>
            </a:r>
            <a:r>
              <a:rPr lang="en-IN" dirty="0" smtClean="0"/>
              <a:t>joint conditions</a:t>
            </a:r>
            <a:r>
              <a:rPr lang="en-IN" dirty="0"/>
              <a:t>, this position is also the patient's position of </a:t>
            </a:r>
            <a:r>
              <a:rPr lang="en-IN" dirty="0" smtClean="0"/>
              <a:t>comfort (symptom-relieving </a:t>
            </a:r>
            <a:r>
              <a:rPr lang="en-IN" dirty="0"/>
              <a:t>posture) affording the most relaxation </a:t>
            </a:r>
            <a:r>
              <a:rPr lang="en-IN" dirty="0" smtClean="0"/>
              <a:t>and least </a:t>
            </a:r>
            <a:r>
              <a:rPr lang="en-IN" dirty="0"/>
              <a:t>muscle tension.</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The resting position is useful for:</a:t>
            </a:r>
            <a:br>
              <a:rPr lang="en-IN" dirty="0" smtClean="0"/>
            </a:br>
            <a:endParaRPr lang="en-IN" dirty="0"/>
          </a:p>
        </p:txBody>
      </p:sp>
      <p:sp>
        <p:nvSpPr>
          <p:cNvPr id="3" name="Content Placeholder 2"/>
          <p:cNvSpPr>
            <a:spLocks noGrp="1"/>
          </p:cNvSpPr>
          <p:nvPr>
            <p:ph idx="1"/>
          </p:nvPr>
        </p:nvSpPr>
        <p:spPr/>
        <p:txBody>
          <a:bodyPr>
            <a:normAutofit/>
          </a:bodyPr>
          <a:lstStyle/>
          <a:p>
            <a:pPr algn="just"/>
            <a:r>
              <a:rPr lang="en-IN" dirty="0" smtClean="0"/>
              <a:t>» </a:t>
            </a:r>
            <a:r>
              <a:rPr lang="en-IN" dirty="0"/>
              <a:t>evaluating joint play through its range of motion, </a:t>
            </a:r>
            <a:r>
              <a:rPr lang="en-IN" dirty="0" smtClean="0"/>
              <a:t>including end-feel</a:t>
            </a:r>
            <a:r>
              <a:rPr lang="en-IN" dirty="0"/>
              <a:t>, and diagnostic manipulations.</a:t>
            </a:r>
          </a:p>
          <a:p>
            <a:pPr algn="just"/>
            <a:r>
              <a:rPr lang="en-IN" dirty="0"/>
              <a:t>» treating symptoms with Grade I-II </a:t>
            </a:r>
            <a:r>
              <a:rPr lang="en-IN" dirty="0" smtClean="0"/>
              <a:t>traction mobilization within </a:t>
            </a:r>
            <a:r>
              <a:rPr lang="en-IN" dirty="0"/>
              <a:t>the slack.</a:t>
            </a:r>
          </a:p>
          <a:p>
            <a:pPr algn="just"/>
            <a:r>
              <a:rPr lang="en-IN" dirty="0"/>
              <a:t>» treating </a:t>
            </a:r>
            <a:r>
              <a:rPr lang="en-IN" dirty="0" err="1" smtClean="0"/>
              <a:t>hypomobility</a:t>
            </a:r>
            <a:r>
              <a:rPr lang="en-IN" dirty="0" smtClean="0"/>
              <a:t> </a:t>
            </a:r>
            <a:r>
              <a:rPr lang="en-IN" dirty="0"/>
              <a:t>with Grade II relaxation-mobilization </a:t>
            </a:r>
            <a:r>
              <a:rPr lang="en-IN" dirty="0" smtClean="0"/>
              <a:t>or Grade </a:t>
            </a:r>
            <a:r>
              <a:rPr lang="en-IN" dirty="0"/>
              <a:t>III stretch-mobilization and manipulations.</a:t>
            </a:r>
          </a:p>
          <a:p>
            <a:pPr algn="just"/>
            <a:r>
              <a:rPr lang="en-IN" dirty="0"/>
              <a:t>» to minimize secondary joint damage due to long periods </a:t>
            </a:r>
            <a:r>
              <a:rPr lang="en-IN" dirty="0" smtClean="0"/>
              <a:t>of immobilization </a:t>
            </a:r>
            <a:r>
              <a:rPr lang="en-IN" dirty="0"/>
              <a:t>associated with casting and splinting.</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err="1" smtClean="0"/>
              <a:t>Nonresting</a:t>
            </a:r>
            <a:r>
              <a:rPr lang="en-IN" b="1" dirty="0" smtClean="0"/>
              <a:t> positions</a:t>
            </a:r>
            <a:endParaRPr lang="en-IN" dirty="0"/>
          </a:p>
        </p:txBody>
      </p:sp>
      <p:sp>
        <p:nvSpPr>
          <p:cNvPr id="3" name="Content Placeholder 2"/>
          <p:cNvSpPr>
            <a:spLocks noGrp="1"/>
          </p:cNvSpPr>
          <p:nvPr>
            <p:ph idx="1"/>
          </p:nvPr>
        </p:nvSpPr>
        <p:spPr/>
        <p:txBody>
          <a:bodyPr>
            <a:normAutofit fontScale="92500"/>
          </a:bodyPr>
          <a:lstStyle/>
          <a:p>
            <a:pPr algn="just"/>
            <a:r>
              <a:rPr lang="en-IN" dirty="0" smtClean="0"/>
              <a:t>Many subtle joint dysfunctions only become apparent when the joint is examined outside the resting position (</a:t>
            </a:r>
            <a:r>
              <a:rPr lang="en-IN" dirty="0" err="1" smtClean="0"/>
              <a:t>nonresting</a:t>
            </a:r>
            <a:r>
              <a:rPr lang="en-IN" dirty="0" smtClean="0"/>
              <a:t> position) and can only be treated in such positions. Other </a:t>
            </a:r>
            <a:r>
              <a:rPr lang="en-IN" dirty="0" err="1" smtClean="0"/>
              <a:t>nonresting</a:t>
            </a:r>
            <a:r>
              <a:rPr lang="en-IN" dirty="0" smtClean="0"/>
              <a:t> positions are used to specifically position soft tissues for movement or stretch.</a:t>
            </a:r>
          </a:p>
          <a:p>
            <a:pPr algn="just"/>
            <a:r>
              <a:rPr lang="en-IN" dirty="0" smtClean="0"/>
              <a:t>Since </a:t>
            </a:r>
            <a:r>
              <a:rPr lang="en-IN" dirty="0" err="1" smtClean="0"/>
              <a:t>nonresting</a:t>
            </a:r>
            <a:r>
              <a:rPr lang="en-IN" dirty="0" smtClean="0"/>
              <a:t> positions allow less joint play, more skill is required to perform techniques safely in these positions. </a:t>
            </a:r>
          </a:p>
          <a:p>
            <a:pPr algn="just"/>
            <a:r>
              <a:rPr lang="en-IN" dirty="0" smtClean="0"/>
              <a:t>Novice practitioners applying stretch mobilizations in </a:t>
            </a:r>
            <a:r>
              <a:rPr lang="en-IN" dirty="0" err="1" smtClean="0"/>
              <a:t>nonresting</a:t>
            </a:r>
            <a:r>
              <a:rPr lang="en-IN" dirty="0" smtClean="0"/>
              <a:t> positions are more likely to overstretch tissues and cause injury.</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dirty="0"/>
              <a:t>In 1954, </a:t>
            </a:r>
            <a:r>
              <a:rPr lang="en-IN" dirty="0" err="1" smtClean="0"/>
              <a:t>kaltenbom</a:t>
            </a:r>
            <a:r>
              <a:rPr lang="en-IN" dirty="0" smtClean="0"/>
              <a:t> </a:t>
            </a:r>
            <a:r>
              <a:rPr lang="en-IN" dirty="0"/>
              <a:t>introduced the concept of </a:t>
            </a:r>
            <a:r>
              <a:rPr lang="en-IN" dirty="0" err="1"/>
              <a:t>translatoric</a:t>
            </a:r>
            <a:r>
              <a:rPr lang="en-IN" dirty="0"/>
              <a:t> linear bone movements,</a:t>
            </a:r>
          </a:p>
          <a:p>
            <a:pPr algn="just"/>
            <a:r>
              <a:rPr lang="en-IN" dirty="0"/>
              <a:t>in the form of linear </a:t>
            </a:r>
            <a:r>
              <a:rPr lang="en-IN" dirty="0" err="1"/>
              <a:t>translatoric</a:t>
            </a:r>
            <a:r>
              <a:rPr lang="en-IN" dirty="0"/>
              <a:t> traction and gliding </a:t>
            </a:r>
            <a:r>
              <a:rPr lang="en-IN" i="1" dirty="0"/>
              <a:t>in </a:t>
            </a:r>
            <a:r>
              <a:rPr lang="en-IN" i="1" dirty="0" smtClean="0"/>
              <a:t>relation to </a:t>
            </a:r>
            <a:r>
              <a:rPr lang="en-IN" i="1" dirty="0"/>
              <a:t>a treatment plane, to further reduce joint </a:t>
            </a:r>
            <a:r>
              <a:rPr lang="en-IN" i="1" dirty="0" smtClean="0"/>
              <a:t>compression </a:t>
            </a:r>
            <a:r>
              <a:rPr lang="en-IN" dirty="0" smtClean="0"/>
              <a:t>forces</a:t>
            </a:r>
            <a:r>
              <a:rPr lang="en-IN" dirty="0"/>
              <a:t>. </a:t>
            </a:r>
            <a:endParaRPr lang="en-IN" dirty="0" smtClean="0"/>
          </a:p>
          <a:p>
            <a:pPr algn="just"/>
            <a:r>
              <a:rPr lang="en-IN" dirty="0" smtClean="0"/>
              <a:t>Over </a:t>
            </a:r>
            <a:r>
              <a:rPr lang="en-IN" dirty="0"/>
              <a:t>the next 30 years </a:t>
            </a:r>
            <a:r>
              <a:rPr lang="en-IN" dirty="0" err="1" smtClean="0"/>
              <a:t>kaltenbom</a:t>
            </a:r>
            <a:r>
              <a:rPr lang="en-IN" dirty="0" smtClean="0"/>
              <a:t> </a:t>
            </a:r>
            <a:r>
              <a:rPr lang="en-IN" dirty="0"/>
              <a:t>worked to incorporate </a:t>
            </a:r>
            <a:r>
              <a:rPr lang="en-IN" dirty="0" err="1" smtClean="0"/>
              <a:t>translatoric</a:t>
            </a:r>
            <a:r>
              <a:rPr lang="en-IN" dirty="0" smtClean="0"/>
              <a:t> joint </a:t>
            </a:r>
            <a:r>
              <a:rPr lang="en-IN" dirty="0"/>
              <a:t>movements into a comprehensive joint evaluation and </a:t>
            </a:r>
            <a:r>
              <a:rPr lang="en-IN" dirty="0" smtClean="0"/>
              <a:t>treatment approach </a:t>
            </a:r>
            <a:r>
              <a:rPr lang="en-IN" dirty="0"/>
              <a:t>that reduced the need for short-lever rotation mobilizations</a:t>
            </a:r>
            <a:r>
              <a:rPr lang="en-IN" dirty="0" smtClean="0"/>
              <a:t>.</a:t>
            </a:r>
            <a:endParaRPr lang="en-IN"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Close-packed position</a:t>
            </a:r>
            <a:endParaRPr lang="en-IN" dirty="0"/>
          </a:p>
        </p:txBody>
      </p:sp>
      <p:sp>
        <p:nvSpPr>
          <p:cNvPr id="3" name="Content Placeholder 2"/>
          <p:cNvSpPr>
            <a:spLocks noGrp="1"/>
          </p:cNvSpPr>
          <p:nvPr>
            <p:ph idx="1"/>
          </p:nvPr>
        </p:nvSpPr>
        <p:spPr/>
        <p:txBody>
          <a:bodyPr>
            <a:normAutofit fontScale="92500" lnSpcReduction="10000"/>
          </a:bodyPr>
          <a:lstStyle/>
          <a:p>
            <a:pPr algn="just"/>
            <a:r>
              <a:rPr lang="en-IN" dirty="0" smtClean="0"/>
              <a:t>The close-packed position is characterized by the following criteria:</a:t>
            </a:r>
          </a:p>
          <a:p>
            <a:pPr algn="just"/>
            <a:r>
              <a:rPr lang="en-IN" dirty="0" smtClean="0"/>
              <a:t>» The joint capsule and ligaments are tight or maximally tensed.</a:t>
            </a:r>
          </a:p>
          <a:p>
            <a:pPr algn="just"/>
            <a:r>
              <a:rPr lang="en-IN" dirty="0" smtClean="0"/>
              <a:t>» There is maximal contact between the concave and convex </a:t>
            </a:r>
            <a:r>
              <a:rPr lang="en-IN" dirty="0" err="1" smtClean="0"/>
              <a:t>articular</a:t>
            </a:r>
            <a:r>
              <a:rPr lang="en-IN" dirty="0" smtClean="0"/>
              <a:t> surfaces. For example, the shoulder is </a:t>
            </a:r>
            <a:r>
              <a:rPr lang="en-IN" dirty="0" err="1" smtClean="0"/>
              <a:t>closepacked</a:t>
            </a:r>
            <a:r>
              <a:rPr lang="en-IN" dirty="0" smtClean="0"/>
              <a:t> when it is positioned in maximal extension and external rotation </a:t>
            </a:r>
            <a:r>
              <a:rPr lang="en-IN" i="1" dirty="0" smtClean="0"/>
              <a:t>.</a:t>
            </a:r>
          </a:p>
          <a:p>
            <a:pPr algn="just"/>
            <a:r>
              <a:rPr lang="en-IN" dirty="0" smtClean="0"/>
              <a:t>» </a:t>
            </a:r>
            <a:r>
              <a:rPr lang="en-IN" dirty="0" err="1" smtClean="0"/>
              <a:t>Articular</a:t>
            </a:r>
            <a:r>
              <a:rPr lang="en-IN" dirty="0" smtClean="0"/>
              <a:t> surface gliding is maximally reduced and only slight separation with traction forces is possible. Joint play testing and mobilization is difficult to perform at or near the close-packed position.</a:t>
            </a:r>
            <a:endParaRPr lang="en-IN"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9218" name="Picture 2"/>
          <p:cNvPicPr>
            <a:picLocks noGrp="1" noChangeAspect="1" noChangeArrowheads="1"/>
          </p:cNvPicPr>
          <p:nvPr>
            <p:ph idx="1"/>
          </p:nvPr>
        </p:nvPicPr>
        <p:blipFill>
          <a:blip r:embed="rId2"/>
          <a:srcRect/>
          <a:stretch>
            <a:fillRect/>
          </a:stretch>
        </p:blipFill>
        <p:spPr bwMode="auto">
          <a:xfrm>
            <a:off x="785059" y="1857364"/>
            <a:ext cx="8001783" cy="2815442"/>
          </a:xfrm>
          <a:prstGeom prst="rect">
            <a:avLst/>
          </a:prstGeom>
          <a:noFill/>
          <a:ln w="9525">
            <a:noFill/>
            <a:miter lim="800000"/>
            <a:headEnd/>
            <a:tailEnd/>
          </a:ln>
          <a:effec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Tree>
    <p:extLst>
      <p:ext uri="{BB962C8B-B14F-4D97-AF65-F5344CB8AC3E}">
        <p14:creationId xmlns:p14="http://schemas.microsoft.com/office/powerpoint/2010/main" xmlns="" val="12371155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Bone and joint movement</a:t>
            </a:r>
            <a:endParaRPr lang="en-IN" dirty="0"/>
          </a:p>
        </p:txBody>
      </p:sp>
      <p:sp>
        <p:nvSpPr>
          <p:cNvPr id="3" name="Content Placeholder 2"/>
          <p:cNvSpPr>
            <a:spLocks noGrp="1"/>
          </p:cNvSpPr>
          <p:nvPr>
            <p:ph idx="1"/>
          </p:nvPr>
        </p:nvSpPr>
        <p:spPr/>
        <p:txBody>
          <a:bodyPr>
            <a:normAutofit/>
          </a:bodyPr>
          <a:lstStyle/>
          <a:p>
            <a:pPr algn="just"/>
            <a:r>
              <a:rPr lang="en-IN" dirty="0" smtClean="0"/>
              <a:t>Bone movements produce associated joint movements. The relation ship between a bone movement (</a:t>
            </a:r>
            <a:r>
              <a:rPr lang="en-IN" dirty="0" err="1" smtClean="0"/>
              <a:t>osteokinematics</a:t>
            </a:r>
            <a:r>
              <a:rPr lang="en-IN" dirty="0" smtClean="0"/>
              <a:t>) and its associated joint movements (</a:t>
            </a:r>
            <a:r>
              <a:rPr lang="en-IN" dirty="0" err="1" smtClean="0"/>
              <a:t>arthrokinematics</a:t>
            </a:r>
            <a:r>
              <a:rPr lang="en-IN" dirty="0" smtClean="0"/>
              <a:t>) forms the basis  for many </a:t>
            </a:r>
            <a:r>
              <a:rPr lang="en-IN" dirty="0" err="1" smtClean="0"/>
              <a:t>orthopedic</a:t>
            </a:r>
            <a:r>
              <a:rPr lang="en-IN" dirty="0" smtClean="0"/>
              <a:t> manual therapy (OMT) evaluation and treatment techniques.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dirty="0" smtClean="0"/>
              <a:t>Two types of bone movements are important in </a:t>
            </a:r>
            <a:r>
              <a:rPr lang="en-IN" dirty="0" err="1" smtClean="0"/>
              <a:t>kalternbom</a:t>
            </a:r>
            <a:r>
              <a:rPr lang="en-IN" dirty="0" smtClean="0"/>
              <a:t> OMT system:</a:t>
            </a:r>
          </a:p>
          <a:p>
            <a:pPr algn="just"/>
            <a:endParaRPr lang="en-IN" i="1" dirty="0" smtClean="0"/>
          </a:p>
          <a:p>
            <a:pPr algn="just"/>
            <a:r>
              <a:rPr lang="en-IN" i="1" dirty="0" smtClean="0"/>
              <a:t>Rotations: curved (angular) movement around an axis</a:t>
            </a:r>
          </a:p>
          <a:p>
            <a:pPr algn="just"/>
            <a:endParaRPr lang="en-IN" i="1" dirty="0" smtClean="0"/>
          </a:p>
          <a:p>
            <a:pPr algn="just"/>
            <a:r>
              <a:rPr lang="en-IN" i="1" dirty="0" smtClean="0"/>
              <a:t>Translations: linear (straight-lined) movement parallel to an axis in one plane</a:t>
            </a:r>
          </a:p>
          <a:p>
            <a:pPr algn="just"/>
            <a:endParaRPr lang="en-IN"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smtClean="0"/>
              <a:t>Rotations of bone produce the joint movement of roll-gliding.</a:t>
            </a:r>
          </a:p>
          <a:p>
            <a:pPr algn="just"/>
            <a:r>
              <a:rPr lang="en-IN" dirty="0" smtClean="0"/>
              <a:t>Translations of bone result in the linear joint play movements of traction , compression, and gliding in relation to the </a:t>
            </a:r>
            <a:r>
              <a:rPr lang="en-IN" dirty="0" err="1" smtClean="0"/>
              <a:t>Kaltenborn</a:t>
            </a:r>
            <a:r>
              <a:rPr lang="en-IN" dirty="0" smtClean="0"/>
              <a:t> Treatment Plane. From a mechanical perspective, translations can be curved or linear</a:t>
            </a:r>
          </a:p>
          <a:p>
            <a:pPr algn="just"/>
            <a:endParaRPr lang="en-IN"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7500" lnSpcReduction="20000"/>
          </a:bodyPr>
          <a:lstStyle/>
          <a:p>
            <a:r>
              <a:rPr lang="en-IN" b="1" dirty="0" smtClean="0"/>
              <a:t>Bone movements                                                    Corresponding joint movements</a:t>
            </a:r>
          </a:p>
          <a:p>
            <a:r>
              <a:rPr lang="en-IN" b="1" dirty="0" err="1" smtClean="0"/>
              <a:t>Rotatoric</a:t>
            </a:r>
            <a:r>
              <a:rPr lang="en-IN" b="1" dirty="0" smtClean="0"/>
              <a:t> (angular) movement                          Roll-gliding</a:t>
            </a:r>
          </a:p>
          <a:p>
            <a:r>
              <a:rPr lang="en-IN" dirty="0" smtClean="0"/>
              <a:t>· Standard (anatomical, </a:t>
            </a:r>
            <a:r>
              <a:rPr lang="en-IN" dirty="0" err="1" smtClean="0"/>
              <a:t>uniaxial</a:t>
            </a:r>
            <a:r>
              <a:rPr lang="en-IN" dirty="0" smtClean="0"/>
              <a:t>)</a:t>
            </a:r>
          </a:p>
          <a:p>
            <a:r>
              <a:rPr lang="en-IN" dirty="0" smtClean="0"/>
              <a:t>· Combined (functional, </a:t>
            </a:r>
            <a:r>
              <a:rPr lang="en-IN" dirty="0" err="1" smtClean="0"/>
              <a:t>multiaxial</a:t>
            </a:r>
            <a:r>
              <a:rPr lang="en-IN" dirty="0" smtClean="0"/>
              <a:t>)</a:t>
            </a:r>
          </a:p>
          <a:p>
            <a:endParaRPr lang="en-IN" dirty="0" smtClean="0"/>
          </a:p>
          <a:p>
            <a:r>
              <a:rPr lang="en-IN" b="1" dirty="0" err="1" smtClean="0"/>
              <a:t>Translatoric</a:t>
            </a:r>
            <a:r>
              <a:rPr lang="en-IN" b="1" dirty="0" smtClean="0"/>
              <a:t> (linear) movement                        </a:t>
            </a:r>
            <a:r>
              <a:rPr lang="en-IN" b="1" dirty="0" err="1" smtClean="0"/>
              <a:t>Translatoric</a:t>
            </a:r>
            <a:r>
              <a:rPr lang="en-IN" b="1" dirty="0" smtClean="0"/>
              <a:t> joint play</a:t>
            </a:r>
          </a:p>
          <a:p>
            <a:r>
              <a:rPr lang="en-IN" dirty="0" smtClean="0"/>
              <a:t>· Longitudinal bone separation                        · Traction</a:t>
            </a:r>
          </a:p>
          <a:p>
            <a:pPr>
              <a:buNone/>
            </a:pPr>
            <a:r>
              <a:rPr lang="en-IN" dirty="0" smtClean="0"/>
              <a:t>      away from the treatment plane</a:t>
            </a:r>
          </a:p>
          <a:p>
            <a:r>
              <a:rPr lang="en-IN" dirty="0" smtClean="0"/>
              <a:t>· </a:t>
            </a:r>
            <a:r>
              <a:rPr lang="en-IN" dirty="0" err="1" smtClean="0"/>
              <a:t>Longitudin</a:t>
            </a:r>
            <a:r>
              <a:rPr lang="en-IN" dirty="0" smtClean="0"/>
              <a:t> al bone approximation                 · Compression</a:t>
            </a:r>
          </a:p>
          <a:p>
            <a:pPr>
              <a:buNone/>
            </a:pPr>
            <a:r>
              <a:rPr lang="en-IN" dirty="0" smtClean="0"/>
              <a:t>      towards the treatment plane</a:t>
            </a:r>
          </a:p>
          <a:p>
            <a:r>
              <a:rPr lang="en-IN" dirty="0" smtClean="0"/>
              <a:t>· Transverse bone movement                               · Gliding                      parallel to the treatment plane</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Rotations of a bone</a:t>
            </a:r>
            <a:endParaRPr lang="en-IN" dirty="0"/>
          </a:p>
        </p:txBody>
      </p:sp>
      <p:sp>
        <p:nvSpPr>
          <p:cNvPr id="3" name="Content Placeholder 2"/>
          <p:cNvSpPr>
            <a:spLocks noGrp="1"/>
          </p:cNvSpPr>
          <p:nvPr>
            <p:ph idx="1"/>
          </p:nvPr>
        </p:nvSpPr>
        <p:spPr/>
        <p:txBody>
          <a:bodyPr>
            <a:normAutofit/>
          </a:bodyPr>
          <a:lstStyle/>
          <a:p>
            <a:r>
              <a:rPr lang="en-IN" dirty="0" smtClean="0"/>
              <a:t>Active movements occur around an axis and therefore, from a mechanical viewpoint, are considered rotations. </a:t>
            </a:r>
          </a:p>
          <a:p>
            <a:r>
              <a:rPr lang="en-IN" dirty="0" smtClean="0"/>
              <a:t>All bone rotations can be produced passively as well. There are two types of bone rotations:</a:t>
            </a:r>
          </a:p>
          <a:p>
            <a:r>
              <a:rPr lang="en-IN" dirty="0" smtClean="0"/>
              <a:t>1) Standard, </a:t>
            </a:r>
            <a:r>
              <a:rPr lang="en-IN" dirty="0" err="1" smtClean="0"/>
              <a:t>uniaxial</a:t>
            </a:r>
            <a:r>
              <a:rPr lang="en-IN" dirty="0" smtClean="0"/>
              <a:t> - </a:t>
            </a:r>
            <a:r>
              <a:rPr lang="en-IN" dirty="0" err="1" smtClean="0"/>
              <a:t>MacConaill</a:t>
            </a:r>
            <a:r>
              <a:rPr lang="en-IN" dirty="0" smtClean="0"/>
              <a:t> 's "pure, cardinal swing"</a:t>
            </a:r>
          </a:p>
          <a:p>
            <a:r>
              <a:rPr lang="en-IN" dirty="0" smtClean="0"/>
              <a:t>2) Combined, </a:t>
            </a:r>
            <a:r>
              <a:rPr lang="en-IN" dirty="0" err="1" smtClean="0"/>
              <a:t>multiaxial</a:t>
            </a:r>
            <a:r>
              <a:rPr lang="en-IN" dirty="0" smtClean="0"/>
              <a:t> - </a:t>
            </a:r>
            <a:r>
              <a:rPr lang="en-IN" dirty="0" err="1" smtClean="0"/>
              <a:t>MacConaill</a:t>
            </a:r>
            <a:r>
              <a:rPr lang="en-IN" dirty="0" smtClean="0"/>
              <a:t> 's "impure </a:t>
            </a:r>
            <a:r>
              <a:rPr lang="en-IN" dirty="0" err="1" smtClean="0"/>
              <a:t>arcuate</a:t>
            </a:r>
            <a:r>
              <a:rPr lang="en-IN" dirty="0" smtClean="0"/>
              <a:t> swing"</a:t>
            </a:r>
            <a:endParaRPr lang="en-IN"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Standard bone movements</a:t>
            </a:r>
            <a:endParaRPr lang="en-IN" dirty="0"/>
          </a:p>
        </p:txBody>
      </p:sp>
      <p:sp>
        <p:nvSpPr>
          <p:cNvPr id="3" name="Content Placeholder 2"/>
          <p:cNvSpPr>
            <a:spLocks noGrp="1"/>
          </p:cNvSpPr>
          <p:nvPr>
            <p:ph idx="1"/>
          </p:nvPr>
        </p:nvSpPr>
        <p:spPr/>
        <p:txBody>
          <a:bodyPr>
            <a:normAutofit lnSpcReduction="10000"/>
          </a:bodyPr>
          <a:lstStyle/>
          <a:p>
            <a:pPr algn="just"/>
            <a:r>
              <a:rPr lang="en-IN" dirty="0" smtClean="0"/>
              <a:t>Standard bone movements are bone rotations occurring around one axis (</a:t>
            </a:r>
            <a:r>
              <a:rPr lang="en-IN" dirty="0" err="1" smtClean="0"/>
              <a:t>uniaxial</a:t>
            </a:r>
            <a:r>
              <a:rPr lang="en-IN" dirty="0" smtClean="0"/>
              <a:t>) and in one plane.</a:t>
            </a:r>
          </a:p>
          <a:p>
            <a:pPr algn="just"/>
            <a:r>
              <a:rPr lang="en-IN" dirty="0" smtClean="0"/>
              <a:t> Standard movement is called "anatomical" movement when the movement axis and the movement plane are in anatomical (or cardinal) planes.</a:t>
            </a:r>
          </a:p>
          <a:p>
            <a:pPr algn="just"/>
            <a:r>
              <a:rPr lang="en-IN" dirty="0" smtClean="0"/>
              <a:t>Anatomical bone movements beginning at the zero position are useful for describing and measuring test movements. </a:t>
            </a:r>
          </a:p>
          <a:p>
            <a:pPr algn="just"/>
            <a:r>
              <a:rPr lang="en-IN" dirty="0" smtClean="0"/>
              <a:t>They provide a standardized method for communicating examination findings that can be reproduced by other health care professionals</a:t>
            </a:r>
            <a:endParaRPr lang="en-IN"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i="1" dirty="0" err="1" smtClean="0"/>
              <a:t>Sagittal</a:t>
            </a:r>
            <a:r>
              <a:rPr lang="en-IN" i="1" dirty="0" smtClean="0"/>
              <a:t> plane movements around a frontal axis</a:t>
            </a:r>
          </a:p>
          <a:p>
            <a:r>
              <a:rPr lang="en-IN" dirty="0" smtClean="0"/>
              <a:t>» Flexion from zero:</a:t>
            </a:r>
          </a:p>
          <a:p>
            <a:r>
              <a:rPr lang="en-IN" dirty="0" smtClean="0"/>
              <a:t>» Extension to zero:</a:t>
            </a:r>
          </a:p>
          <a:p>
            <a:r>
              <a:rPr lang="en-IN" dirty="0" smtClean="0"/>
              <a:t>» Extension from zero: </a:t>
            </a:r>
          </a:p>
          <a:p>
            <a:r>
              <a:rPr lang="en-IN" dirty="0" smtClean="0"/>
              <a:t>» Flexion to zero:</a:t>
            </a:r>
          </a:p>
        </p:txBody>
      </p:sp>
      <p:pic>
        <p:nvPicPr>
          <p:cNvPr id="4" name="Picture 2"/>
          <p:cNvPicPr>
            <a:picLocks noChangeAspect="1" noChangeArrowheads="1"/>
          </p:cNvPicPr>
          <p:nvPr/>
        </p:nvPicPr>
        <p:blipFill>
          <a:blip r:embed="rId2"/>
          <a:srcRect/>
          <a:stretch>
            <a:fillRect/>
          </a:stretch>
        </p:blipFill>
        <p:spPr bwMode="auto">
          <a:xfrm>
            <a:off x="4619638" y="2500306"/>
            <a:ext cx="4095766" cy="175236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dirty="0" smtClean="0"/>
              <a:t>By 1979, </a:t>
            </a:r>
            <a:r>
              <a:rPr lang="en-IN" dirty="0" err="1" smtClean="0"/>
              <a:t>Evjenth</a:t>
            </a:r>
            <a:r>
              <a:rPr lang="en-IN" dirty="0" smtClean="0"/>
              <a:t> and </a:t>
            </a:r>
            <a:r>
              <a:rPr lang="en-IN" dirty="0" err="1" smtClean="0"/>
              <a:t>kaltenbom</a:t>
            </a:r>
            <a:r>
              <a:rPr lang="en-IN" dirty="0" smtClean="0"/>
              <a:t> had refined their techniques to eliminate </a:t>
            </a:r>
            <a:r>
              <a:rPr lang="en-IN" dirty="0" err="1" smtClean="0"/>
              <a:t>rotatory</a:t>
            </a:r>
            <a:r>
              <a:rPr lang="en-IN" dirty="0" smtClean="0"/>
              <a:t> forces in extremity joint treatment, and by 1991 ,had accomplished the same for spinal manipulations.</a:t>
            </a:r>
          </a:p>
          <a:p>
            <a:pPr algn="just"/>
            <a:r>
              <a:rPr lang="en-IN" dirty="0" smtClean="0"/>
              <a:t>In the OMT </a:t>
            </a:r>
            <a:r>
              <a:rPr lang="en-IN" dirty="0" err="1" smtClean="0"/>
              <a:t>Kaltenbom-Evjenth</a:t>
            </a:r>
            <a:r>
              <a:rPr lang="en-IN" dirty="0" smtClean="0"/>
              <a:t> System, biomechanical principles form the core of the analysis and treatment of musculoskeletal conditions.</a:t>
            </a:r>
          </a:p>
          <a:p>
            <a:pPr algn="just"/>
            <a:endParaRPr lang="en-IN"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5" name="Content Placeholder 4"/>
          <p:cNvSpPr>
            <a:spLocks noGrp="1"/>
          </p:cNvSpPr>
          <p:nvPr>
            <p:ph idx="1"/>
          </p:nvPr>
        </p:nvSpPr>
        <p:spPr/>
        <p:txBody>
          <a:bodyPr/>
          <a:lstStyle/>
          <a:p>
            <a:pPr algn="just"/>
            <a:r>
              <a:rPr lang="en-IN" i="1" dirty="0" smtClean="0"/>
              <a:t>Frontal plane movements around a </a:t>
            </a:r>
            <a:r>
              <a:rPr lang="en-IN" i="1" dirty="0" err="1" smtClean="0"/>
              <a:t>sagittal</a:t>
            </a:r>
            <a:r>
              <a:rPr lang="en-IN" i="1" dirty="0" smtClean="0"/>
              <a:t> axis</a:t>
            </a:r>
          </a:p>
          <a:p>
            <a:pPr algn="just"/>
            <a:r>
              <a:rPr lang="en-IN" dirty="0" smtClean="0"/>
              <a:t>» Right and left side bending: trunk or spinal movements occur in the frontal plane.</a:t>
            </a:r>
          </a:p>
          <a:p>
            <a:pPr algn="just"/>
            <a:r>
              <a:rPr lang="en-IN" dirty="0" smtClean="0"/>
              <a:t>» Abduction: movements are away from the median or </a:t>
            </a:r>
            <a:r>
              <a:rPr lang="en-IN" dirty="0" err="1" smtClean="0"/>
              <a:t>sagittal</a:t>
            </a:r>
            <a:r>
              <a:rPr lang="en-IN" dirty="0" smtClean="0"/>
              <a:t> planes.</a:t>
            </a:r>
          </a:p>
          <a:p>
            <a:pPr algn="just"/>
            <a:r>
              <a:rPr lang="en-IN" dirty="0" smtClean="0"/>
              <a:t>» Adduction: movements are towards the median or </a:t>
            </a:r>
            <a:r>
              <a:rPr lang="en-IN" dirty="0" err="1" smtClean="0"/>
              <a:t>sagittal</a:t>
            </a:r>
            <a:r>
              <a:rPr lang="en-IN" dirty="0" smtClean="0"/>
              <a:t> planes.</a:t>
            </a:r>
            <a:endParaRPr lang="en-IN"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i="1" dirty="0" smtClean="0"/>
              <a:t>Transverse plane movements around a longitudinal axis</a:t>
            </a:r>
          </a:p>
          <a:p>
            <a:pPr algn="just"/>
            <a:r>
              <a:rPr lang="en-IN" dirty="0" smtClean="0"/>
              <a:t>The term rotation can be used to describe movement of a bone around its' longitudinal (vertical) axis or an axis parallel to a longitudinal axis. </a:t>
            </a:r>
          </a:p>
          <a:p>
            <a:pPr algn="just"/>
            <a:r>
              <a:rPr lang="en-IN" dirty="0" smtClean="0"/>
              <a:t>A similar movement, torsion describes movement of bones in relationship to one another around an axis approximately parallel to their longitudinal axis, for example </a:t>
            </a:r>
            <a:r>
              <a:rPr lang="en-IN" dirty="0" err="1" smtClean="0"/>
              <a:t>pronation</a:t>
            </a:r>
            <a:r>
              <a:rPr lang="en-IN" dirty="0" smtClean="0"/>
              <a:t> and </a:t>
            </a:r>
            <a:r>
              <a:rPr lang="en-IN" dirty="0" err="1" smtClean="0"/>
              <a:t>supination</a:t>
            </a:r>
            <a:r>
              <a:rPr lang="en-IN" dirty="0" smtClean="0"/>
              <a:t> of the forearm.</a:t>
            </a:r>
          </a:p>
          <a:p>
            <a:pPr algn="just">
              <a:buNone/>
            </a:pPr>
            <a:endParaRPr lang="en-IN"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smtClean="0"/>
              <a:t>Right and left rotation: trunk or spinal movements in the transverse plane</a:t>
            </a:r>
          </a:p>
          <a:p>
            <a:pPr algn="just"/>
            <a:endParaRPr lang="en-IN" dirty="0" smtClean="0"/>
          </a:p>
          <a:p>
            <a:pPr algn="just"/>
            <a:r>
              <a:rPr lang="en-IN" dirty="0" smtClean="0"/>
              <a:t>Medial and lateral rotation: movement of the extremities around longitudinal axes of bones</a:t>
            </a:r>
          </a:p>
          <a:p>
            <a:endParaRPr lang="en-IN"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Combined bone movements</a:t>
            </a:r>
            <a:endParaRPr lang="en-IN" dirty="0"/>
          </a:p>
        </p:txBody>
      </p:sp>
      <p:sp>
        <p:nvSpPr>
          <p:cNvPr id="3" name="Content Placeholder 2"/>
          <p:cNvSpPr>
            <a:spLocks noGrp="1"/>
          </p:cNvSpPr>
          <p:nvPr>
            <p:ph idx="1"/>
          </p:nvPr>
        </p:nvSpPr>
        <p:spPr/>
        <p:txBody>
          <a:bodyPr>
            <a:normAutofit/>
          </a:bodyPr>
          <a:lstStyle/>
          <a:p>
            <a:pPr algn="just"/>
            <a:r>
              <a:rPr lang="en-IN" i="1" dirty="0" smtClean="0"/>
              <a:t>The Extremities </a:t>
            </a:r>
            <a:r>
              <a:rPr lang="en-IN" dirty="0" smtClean="0"/>
              <a:t>Bone movement that occurs simultaneously around more than one axis (</a:t>
            </a:r>
            <a:r>
              <a:rPr lang="en-IN" dirty="0" err="1" smtClean="0"/>
              <a:t>multiaxial</a:t>
            </a:r>
            <a:r>
              <a:rPr lang="en-IN" dirty="0" smtClean="0"/>
              <a:t>) and in more than one plane is called combined, or functional, movement. </a:t>
            </a:r>
          </a:p>
          <a:p>
            <a:pPr algn="just"/>
            <a:r>
              <a:rPr lang="en-IN" dirty="0" smtClean="0"/>
              <a:t>For example, simultaneous knee extension with rotation is a combined movement. These movements do not occur purely in cardinal planes and around stationary axes, but rather in oblique or diagonal directions.</a:t>
            </a:r>
          </a:p>
          <a:p>
            <a:pPr algn="just">
              <a:buNone/>
            </a:pPr>
            <a:endParaRPr lang="en-IN" dirty="0"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smtClean="0"/>
              <a:t>Combined movements represent most of the movements we carry out during daily activities.</a:t>
            </a:r>
          </a:p>
          <a:p>
            <a:pPr algn="just"/>
            <a:endParaRPr lang="en-IN" dirty="0" smtClean="0"/>
          </a:p>
          <a:p>
            <a:pPr algn="just"/>
            <a:r>
              <a:rPr lang="en-IN" dirty="0" smtClean="0"/>
              <a:t>Manual therapists often examine combined movements in order to reproduce a patient's chief complaint and to analyze mechanisms of injury.</a:t>
            </a:r>
          </a:p>
          <a:p>
            <a:pPr algn="just"/>
            <a:endParaRPr lang="en-IN"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smtClean="0"/>
              <a:t>Combined movements are further classified as coupled and </a:t>
            </a:r>
            <a:r>
              <a:rPr lang="en-IN" dirty="0" err="1" smtClean="0"/>
              <a:t>noncoupled</a:t>
            </a:r>
            <a:r>
              <a:rPr lang="en-IN" dirty="0" smtClean="0"/>
              <a:t> movements according to the degree and nature of movement ease possible when flexion or extension and rotation are combined in various ways</a:t>
            </a:r>
          </a:p>
          <a:p>
            <a:pPr algn="just"/>
            <a:r>
              <a:rPr lang="en-IN" i="1" dirty="0" smtClean="0"/>
              <a:t>Coupled movements have the greatest </a:t>
            </a:r>
            <a:r>
              <a:rPr lang="en-IN" dirty="0" smtClean="0"/>
              <a:t>ease (greatest range and softest end-feel), for example, knee extension with external rotation. </a:t>
            </a:r>
            <a:r>
              <a:rPr lang="en-IN" i="1" dirty="0" err="1" smtClean="0"/>
              <a:t>Noncoupled</a:t>
            </a:r>
            <a:r>
              <a:rPr lang="en-IN" i="1" dirty="0" smtClean="0"/>
              <a:t> movements have less </a:t>
            </a:r>
            <a:r>
              <a:rPr lang="en-IN" dirty="0" smtClean="0"/>
              <a:t>ease (less range and a harder end-feel), for example, knee extension with internal rotation.</a:t>
            </a:r>
          </a:p>
          <a:p>
            <a:pPr algn="just"/>
            <a:endParaRPr lang="en-IN"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Joint roll-gliding associated with bone rotations</a:t>
            </a:r>
            <a:endParaRPr lang="en-IN" dirty="0"/>
          </a:p>
        </p:txBody>
      </p:sp>
      <p:sp>
        <p:nvSpPr>
          <p:cNvPr id="3" name="Content Placeholder 2"/>
          <p:cNvSpPr>
            <a:spLocks noGrp="1"/>
          </p:cNvSpPr>
          <p:nvPr>
            <p:ph idx="1"/>
          </p:nvPr>
        </p:nvSpPr>
        <p:spPr/>
        <p:txBody>
          <a:bodyPr/>
          <a:lstStyle/>
          <a:p>
            <a:pPr algn="just"/>
            <a:r>
              <a:rPr lang="en-IN" b="1" dirty="0" smtClean="0"/>
              <a:t>Joint roll-gliding</a:t>
            </a:r>
          </a:p>
          <a:p>
            <a:pPr algn="just"/>
            <a:r>
              <a:rPr lang="en-IN" dirty="0" smtClean="0"/>
              <a:t>In a healthy joint, functional movement (bone rotation) produces joint roll-gliding. Roll-gliding is a combination of rolling and gliding movement which takes place between two joint surfaces</a:t>
            </a:r>
            <a:endParaRPr lang="en-IN"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dirty="0" smtClean="0"/>
              <a:t>If a concave surface moves, joint gliding and bone movements are in the same direction. The moving bone and its concave joint surface are both on the same side of the axis of movement.</a:t>
            </a:r>
          </a:p>
          <a:p>
            <a:pPr algn="just"/>
            <a:r>
              <a:rPr lang="en-IN" dirty="0" smtClean="0"/>
              <a:t>If a convex joint surface is moving, joint gliding and distal bone movement are in opposite directions. In this case, the distal aspect of the moving bone and its convex </a:t>
            </a:r>
            <a:r>
              <a:rPr lang="en-IN" dirty="0" err="1" smtClean="0"/>
              <a:t>articular</a:t>
            </a:r>
            <a:r>
              <a:rPr lang="en-IN" dirty="0" smtClean="0"/>
              <a:t> surface are on opposite sides of the movement axis.</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11266" name="Picture 2"/>
          <p:cNvPicPr>
            <a:picLocks noGrp="1" noChangeAspect="1" noChangeArrowheads="1"/>
          </p:cNvPicPr>
          <p:nvPr>
            <p:ph idx="1"/>
          </p:nvPr>
        </p:nvPicPr>
        <p:blipFill>
          <a:blip r:embed="rId2"/>
          <a:srcRect/>
          <a:stretch>
            <a:fillRect/>
          </a:stretch>
        </p:blipFill>
        <p:spPr bwMode="auto">
          <a:xfrm>
            <a:off x="1500166" y="3929066"/>
            <a:ext cx="7273116" cy="2228858"/>
          </a:xfrm>
          <a:prstGeom prst="rect">
            <a:avLst/>
          </a:prstGeom>
          <a:noFill/>
          <a:ln w="9525">
            <a:noFill/>
            <a:miter lim="800000"/>
            <a:headEnd/>
            <a:tailEnd/>
          </a:ln>
          <a:effectLst/>
        </p:spPr>
      </p:pic>
      <p:pic>
        <p:nvPicPr>
          <p:cNvPr id="11267" name="Picture 3"/>
          <p:cNvPicPr>
            <a:picLocks noChangeAspect="1" noChangeArrowheads="1"/>
          </p:cNvPicPr>
          <p:nvPr/>
        </p:nvPicPr>
        <p:blipFill>
          <a:blip r:embed="rId3"/>
          <a:srcRect/>
          <a:stretch>
            <a:fillRect/>
          </a:stretch>
        </p:blipFill>
        <p:spPr bwMode="auto">
          <a:xfrm>
            <a:off x="1571604" y="1214422"/>
            <a:ext cx="6429420" cy="2137103"/>
          </a:xfrm>
          <a:prstGeom prst="rect">
            <a:avLst/>
          </a:prstGeom>
          <a:noFill/>
          <a:ln w="9525">
            <a:noFill/>
            <a:miter lim="800000"/>
            <a:headEnd/>
            <a:tailEnd/>
          </a:ln>
          <a:effectLst/>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Translation of a bone</a:t>
            </a:r>
            <a:endParaRPr lang="en-IN" dirty="0"/>
          </a:p>
        </p:txBody>
      </p:sp>
      <p:sp>
        <p:nvSpPr>
          <p:cNvPr id="3" name="Content Placeholder 2"/>
          <p:cNvSpPr>
            <a:spLocks noGrp="1"/>
          </p:cNvSpPr>
          <p:nvPr>
            <p:ph idx="1"/>
          </p:nvPr>
        </p:nvSpPr>
        <p:spPr/>
        <p:txBody>
          <a:bodyPr>
            <a:normAutofit/>
          </a:bodyPr>
          <a:lstStyle/>
          <a:p>
            <a:pPr algn="just"/>
            <a:r>
              <a:rPr lang="en-IN" dirty="0" smtClean="0"/>
              <a:t>Bone translation in OMT is a linear movement of a bone along a defined axis in its respective plane. During pure translation of a bone, all parts of the bone move in a straight line, equal distances, in the same direction , and at the same speed.</a:t>
            </a:r>
          </a:p>
          <a:p>
            <a:pPr algn="just"/>
            <a:r>
              <a:rPr lang="en-IN" dirty="0" smtClean="0"/>
              <a:t> Bone translation can be performed only in very small increments.</a:t>
            </a:r>
          </a:p>
          <a:p>
            <a:pPr algn="just"/>
            <a:r>
              <a:rPr lang="en-IN" dirty="0" smtClean="0"/>
              <a:t>Depending on the direction of the movement, bone translation can be described as parallel movement along a particular axis.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dirty="0" smtClean="0"/>
              <a:t>» </a:t>
            </a:r>
            <a:r>
              <a:rPr lang="en-IN" dirty="0" err="1" smtClean="0"/>
              <a:t>Translatoric</a:t>
            </a:r>
            <a:r>
              <a:rPr lang="en-IN" dirty="0" smtClean="0"/>
              <a:t> treatment in relation to the </a:t>
            </a:r>
            <a:r>
              <a:rPr lang="en-IN" dirty="0" err="1" smtClean="0"/>
              <a:t>Kaltenbom</a:t>
            </a:r>
            <a:r>
              <a:rPr lang="en-IN" dirty="0" smtClean="0"/>
              <a:t> Treatment Plane allows for safe and effective joint mobilization.</a:t>
            </a:r>
          </a:p>
          <a:p>
            <a:endParaRPr lang="en-IN" dirty="0" smtClean="0"/>
          </a:p>
          <a:p>
            <a:endParaRPr lang="en-IN" dirty="0" smtClean="0"/>
          </a:p>
          <a:p>
            <a:endParaRPr lang="en-IN" dirty="0"/>
          </a:p>
        </p:txBody>
      </p:sp>
      <p:pic>
        <p:nvPicPr>
          <p:cNvPr id="5" name="Picture 2"/>
          <p:cNvPicPr>
            <a:picLocks noChangeAspect="1" noChangeArrowheads="1"/>
          </p:cNvPicPr>
          <p:nvPr/>
        </p:nvPicPr>
        <p:blipFill>
          <a:blip r:embed="rId2"/>
          <a:srcRect/>
          <a:stretch>
            <a:fillRect/>
          </a:stretch>
        </p:blipFill>
        <p:spPr bwMode="auto">
          <a:xfrm>
            <a:off x="1649171" y="3091656"/>
            <a:ext cx="5423159" cy="2909112"/>
          </a:xfrm>
          <a:prstGeom prst="rect">
            <a:avLst/>
          </a:prstGeom>
          <a:noFill/>
          <a:ln w="9525">
            <a:noFill/>
            <a:miter lim="800000"/>
            <a:headEnd/>
            <a:tailEnd/>
          </a:ln>
          <a:effectLst/>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i="1" dirty="0" smtClean="0"/>
              <a:t>Bone translation</a:t>
            </a:r>
            <a:endParaRPr lang="en-IN" dirty="0"/>
          </a:p>
        </p:txBody>
      </p:sp>
      <p:sp>
        <p:nvSpPr>
          <p:cNvPr id="3" name="Content Placeholder 2"/>
          <p:cNvSpPr>
            <a:spLocks noGrp="1"/>
          </p:cNvSpPr>
          <p:nvPr>
            <p:ph idx="1"/>
          </p:nvPr>
        </p:nvSpPr>
        <p:spPr/>
        <p:txBody>
          <a:bodyPr>
            <a:normAutofit/>
          </a:bodyPr>
          <a:lstStyle/>
          <a:p>
            <a:pPr algn="just"/>
            <a:r>
              <a:rPr lang="en-IN" dirty="0" smtClean="0"/>
              <a:t>Longitudinal Axis Bone Translation</a:t>
            </a:r>
          </a:p>
          <a:p>
            <a:pPr algn="just"/>
            <a:r>
              <a:rPr lang="en-IN" dirty="0" smtClean="0"/>
              <a:t>» Separation of adjacent joint surfaces, pulling them away from each other</a:t>
            </a:r>
          </a:p>
          <a:p>
            <a:pPr algn="just"/>
            <a:r>
              <a:rPr lang="en-IN" dirty="0" smtClean="0"/>
              <a:t>» Approximation of adjacent joint surfaces, pushing them toward each other</a:t>
            </a:r>
          </a:p>
          <a:p>
            <a:pPr algn="just"/>
            <a:endParaRPr lang="en-IN"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err="1" smtClean="0"/>
              <a:t>Sagittal</a:t>
            </a:r>
            <a:r>
              <a:rPr lang="en-IN" dirty="0" smtClean="0"/>
              <a:t> Axis Bone Translation</a:t>
            </a:r>
          </a:p>
          <a:p>
            <a:pPr algn="just"/>
            <a:r>
              <a:rPr lang="en-IN" dirty="0" smtClean="0"/>
              <a:t>» Ventral-Dorsal Gliding: parallel movement of adjacent bones in relation to each other in a ventral or dorsal direction</a:t>
            </a:r>
          </a:p>
          <a:p>
            <a:pPr algn="just"/>
            <a:endParaRPr lang="en-IN"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smtClean="0"/>
              <a:t>Frontal Axis Bone Translation</a:t>
            </a:r>
          </a:p>
          <a:p>
            <a:pPr algn="just"/>
            <a:r>
              <a:rPr lang="en-IN" dirty="0" smtClean="0"/>
              <a:t>» Lateral Gliding: parallel movement of adjacent bones in relation to each other to the right or left</a:t>
            </a:r>
          </a:p>
          <a:p>
            <a:pPr algn="just"/>
            <a:endParaRPr lang="en-IN"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b="1" dirty="0" smtClean="0"/>
              <a:t>Joint play associated with bone translation</a:t>
            </a:r>
            <a:endParaRPr lang="en-IN" i="1" dirty="0" smtClean="0"/>
          </a:p>
          <a:p>
            <a:r>
              <a:rPr lang="en-IN" i="1" dirty="0" err="1" smtClean="0"/>
              <a:t>Translatoric</a:t>
            </a:r>
            <a:r>
              <a:rPr lang="en-IN" i="1" dirty="0" smtClean="0"/>
              <a:t> joint play </a:t>
            </a:r>
            <a:r>
              <a:rPr lang="en-IN" dirty="0" smtClean="0"/>
              <a:t>Bone translations produce isolated traction, compression, or gliding joint play movements </a:t>
            </a:r>
            <a:r>
              <a:rPr lang="en-IN" i="1" dirty="0" smtClean="0"/>
              <a:t>in relation to the treatment plane. </a:t>
            </a:r>
          </a:p>
          <a:p>
            <a:r>
              <a:rPr lang="en-IN" i="1" dirty="0" smtClean="0"/>
              <a:t>These </a:t>
            </a:r>
            <a:r>
              <a:rPr lang="en-IN" dirty="0" err="1" smtClean="0"/>
              <a:t>translatoric</a:t>
            </a:r>
            <a:r>
              <a:rPr lang="en-IN" dirty="0" smtClean="0"/>
              <a:t> joint play movements are essential to the easy, painless performance of active movement</a:t>
            </a:r>
            <a:endParaRPr lang="en-IN"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b="1" dirty="0" err="1"/>
              <a:t>Translatoric</a:t>
            </a:r>
            <a:r>
              <a:rPr lang="en-IN" b="1" dirty="0"/>
              <a:t> joint play</a:t>
            </a:r>
            <a:endParaRPr lang="en-IN" dirty="0"/>
          </a:p>
        </p:txBody>
      </p:sp>
    </p:spTree>
    <p:extLst>
      <p:ext uri="{BB962C8B-B14F-4D97-AF65-F5344CB8AC3E}">
        <p14:creationId xmlns:p14="http://schemas.microsoft.com/office/powerpoint/2010/main" xmlns="" val="52532415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err="1" smtClean="0"/>
              <a:t>Translatoric</a:t>
            </a:r>
            <a:r>
              <a:rPr lang="en-IN" b="1" dirty="0" smtClean="0"/>
              <a:t> joint play</a:t>
            </a:r>
            <a:endParaRPr lang="en-IN" dirty="0"/>
          </a:p>
        </p:txBody>
      </p:sp>
      <p:sp>
        <p:nvSpPr>
          <p:cNvPr id="3" name="Content Placeholder 2"/>
          <p:cNvSpPr>
            <a:spLocks noGrp="1"/>
          </p:cNvSpPr>
          <p:nvPr>
            <p:ph idx="1"/>
          </p:nvPr>
        </p:nvSpPr>
        <p:spPr/>
        <p:txBody>
          <a:bodyPr>
            <a:normAutofit/>
          </a:bodyPr>
          <a:lstStyle/>
          <a:p>
            <a:pPr algn="just"/>
            <a:r>
              <a:rPr lang="en-IN" b="1" dirty="0" smtClean="0"/>
              <a:t>In the OMT </a:t>
            </a:r>
            <a:r>
              <a:rPr lang="en-IN" b="1" dirty="0" err="1" smtClean="0"/>
              <a:t>Kaltenbom-Evjenth</a:t>
            </a:r>
            <a:r>
              <a:rPr lang="en-IN" b="1" dirty="0" smtClean="0"/>
              <a:t> system we use trans </a:t>
            </a:r>
            <a:r>
              <a:rPr lang="en-IN" b="1" dirty="0" err="1" smtClean="0"/>
              <a:t>latoric</a:t>
            </a:r>
            <a:r>
              <a:rPr lang="en-IN" b="1" dirty="0" smtClean="0"/>
              <a:t> (linear) </a:t>
            </a:r>
            <a:r>
              <a:rPr lang="en-IN" dirty="0" smtClean="0"/>
              <a:t>joint play movements </a:t>
            </a:r>
            <a:r>
              <a:rPr lang="en-IN" i="1" dirty="0" smtClean="0"/>
              <a:t>in relation to the treatment plane in both </a:t>
            </a:r>
            <a:r>
              <a:rPr lang="en-IN" dirty="0" smtClean="0"/>
              <a:t>evaluation and treatment. </a:t>
            </a:r>
          </a:p>
          <a:p>
            <a:pPr algn="just"/>
            <a:r>
              <a:rPr lang="en-IN" b="1" dirty="0" err="1" smtClean="0"/>
              <a:t>Kaltenbom-Evjenth</a:t>
            </a:r>
            <a:r>
              <a:rPr lang="en-IN" dirty="0" smtClean="0"/>
              <a:t> apply </a:t>
            </a:r>
            <a:r>
              <a:rPr lang="en-IN" dirty="0" err="1" smtClean="0"/>
              <a:t>translatoric</a:t>
            </a:r>
            <a:r>
              <a:rPr lang="en-IN" dirty="0" smtClean="0"/>
              <a:t> traction , compression and gliding joint play movements to evaluate joint function.</a:t>
            </a:r>
          </a:p>
          <a:p>
            <a:pPr algn="just"/>
            <a:r>
              <a:rPr lang="en-IN" b="1" dirty="0" err="1" smtClean="0"/>
              <a:t>Kaltenbom-Evjenth</a:t>
            </a:r>
            <a:r>
              <a:rPr lang="en-IN" b="1" dirty="0" smtClean="0"/>
              <a:t> </a:t>
            </a:r>
            <a:r>
              <a:rPr lang="en-IN" dirty="0" smtClean="0"/>
              <a:t>apply </a:t>
            </a:r>
            <a:r>
              <a:rPr lang="en-IN" dirty="0" err="1" smtClean="0"/>
              <a:t>translatoric</a:t>
            </a:r>
            <a:r>
              <a:rPr lang="en-IN" dirty="0" smtClean="0"/>
              <a:t> gliding and traction mobilizations to restore joint play.</a:t>
            </a:r>
            <a:endParaRPr lang="en-IN"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12290" name="Picture 2"/>
          <p:cNvPicPr>
            <a:picLocks noGrp="1" noChangeAspect="1" noChangeArrowheads="1"/>
          </p:cNvPicPr>
          <p:nvPr>
            <p:ph idx="1"/>
          </p:nvPr>
        </p:nvPicPr>
        <p:blipFill>
          <a:blip r:embed="rId2"/>
          <a:srcRect/>
          <a:stretch>
            <a:fillRect/>
          </a:stretch>
        </p:blipFill>
        <p:spPr bwMode="auto">
          <a:xfrm>
            <a:off x="525332" y="1500174"/>
            <a:ext cx="8149313" cy="3405995"/>
          </a:xfrm>
          <a:prstGeom prst="rect">
            <a:avLst/>
          </a:prstGeom>
          <a:noFill/>
          <a:ln w="9525">
            <a:noFill/>
            <a:miter lim="800000"/>
            <a:headEnd/>
            <a:tailEnd/>
          </a:ln>
          <a:effectLst/>
        </p:spPr>
      </p:pic>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err="1" smtClean="0"/>
              <a:t>Translatoric</a:t>
            </a:r>
            <a:r>
              <a:rPr lang="en-IN" b="1" dirty="0" smtClean="0"/>
              <a:t> joint play movements</a:t>
            </a:r>
            <a:endParaRPr lang="en-IN" dirty="0"/>
          </a:p>
        </p:txBody>
      </p:sp>
      <p:sp>
        <p:nvSpPr>
          <p:cNvPr id="3" name="Content Placeholder 2"/>
          <p:cNvSpPr>
            <a:spLocks noGrp="1"/>
          </p:cNvSpPr>
          <p:nvPr>
            <p:ph idx="1"/>
          </p:nvPr>
        </p:nvSpPr>
        <p:spPr/>
        <p:txBody>
          <a:bodyPr>
            <a:normAutofit/>
          </a:bodyPr>
          <a:lstStyle/>
          <a:p>
            <a:pPr algn="just">
              <a:buNone/>
            </a:pPr>
            <a:endParaRPr lang="en-IN" i="1" dirty="0" smtClean="0"/>
          </a:p>
          <a:p>
            <a:pPr algn="just"/>
            <a:r>
              <a:rPr lang="en-IN" dirty="0" smtClean="0"/>
              <a:t>The </a:t>
            </a:r>
            <a:r>
              <a:rPr lang="en-IN" dirty="0" err="1" smtClean="0"/>
              <a:t>translatoric</a:t>
            </a:r>
            <a:r>
              <a:rPr lang="en-IN" dirty="0" smtClean="0"/>
              <a:t> joint play movements used in the OMT </a:t>
            </a:r>
            <a:r>
              <a:rPr lang="en-IN" dirty="0" err="1" smtClean="0"/>
              <a:t>Kaltenbom-Evjenth</a:t>
            </a:r>
            <a:r>
              <a:rPr lang="en-IN" dirty="0" smtClean="0"/>
              <a:t> System are traction, compression, and gliding.</a:t>
            </a:r>
          </a:p>
          <a:p>
            <a:pPr algn="just"/>
            <a:r>
              <a:rPr lang="en-IN" dirty="0" err="1" smtClean="0"/>
              <a:t>Kaltenbom-Evjenth</a:t>
            </a:r>
            <a:r>
              <a:rPr lang="en-IN" dirty="0" smtClean="0"/>
              <a:t> define traction, compression, and gliding joint play movements in relation to the </a:t>
            </a:r>
            <a:r>
              <a:rPr lang="en-IN" dirty="0" err="1" smtClean="0"/>
              <a:t>Kaltenbom</a:t>
            </a:r>
            <a:r>
              <a:rPr lang="en-IN" dirty="0" smtClean="0"/>
              <a:t> Treatment Plane.</a:t>
            </a:r>
            <a:endParaRPr lang="en-IN"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b="1" dirty="0" smtClean="0"/>
              <a:t>Traction</a:t>
            </a:r>
          </a:p>
          <a:p>
            <a:r>
              <a:rPr lang="en-IN" dirty="0" smtClean="0"/>
              <a:t>Traction (separation) is a linear </a:t>
            </a:r>
            <a:r>
              <a:rPr lang="en-IN" dirty="0" err="1" smtClean="0"/>
              <a:t>translatoric</a:t>
            </a:r>
            <a:r>
              <a:rPr lang="en-IN" dirty="0" smtClean="0"/>
              <a:t> joint play movement </a:t>
            </a:r>
            <a:r>
              <a:rPr lang="en-IN" i="1" dirty="0" smtClean="0"/>
              <a:t>at a right angle to and away from the treatment plane.</a:t>
            </a:r>
          </a:p>
          <a:p>
            <a:endParaRPr lang="en-IN" dirty="0"/>
          </a:p>
        </p:txBody>
      </p:sp>
      <p:pic>
        <p:nvPicPr>
          <p:cNvPr id="13315" name="Picture 3"/>
          <p:cNvPicPr>
            <a:picLocks noChangeAspect="1" noChangeArrowheads="1"/>
          </p:cNvPicPr>
          <p:nvPr/>
        </p:nvPicPr>
        <p:blipFill>
          <a:blip r:embed="rId2"/>
          <a:srcRect/>
          <a:stretch>
            <a:fillRect/>
          </a:stretch>
        </p:blipFill>
        <p:spPr bwMode="auto">
          <a:xfrm>
            <a:off x="1790692" y="4162889"/>
            <a:ext cx="5424514" cy="1837879"/>
          </a:xfrm>
          <a:prstGeom prst="rect">
            <a:avLst/>
          </a:prstGeom>
          <a:noFill/>
          <a:ln w="9525">
            <a:noFill/>
            <a:miter lim="800000"/>
            <a:headEnd/>
            <a:tailEnd/>
          </a:ln>
          <a:effectLst/>
        </p:spPr>
      </p:pic>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b="1" dirty="0" smtClean="0"/>
              <a:t>Compression</a:t>
            </a:r>
          </a:p>
          <a:p>
            <a:pPr algn="just"/>
            <a:r>
              <a:rPr lang="en-IN" dirty="0" smtClean="0"/>
              <a:t>Compression (approximation) is a linear </a:t>
            </a:r>
            <a:r>
              <a:rPr lang="en-IN" dirty="0" err="1" smtClean="0"/>
              <a:t>translatoric</a:t>
            </a:r>
            <a:r>
              <a:rPr lang="en-IN" dirty="0" smtClean="0"/>
              <a:t> movement </a:t>
            </a:r>
            <a:r>
              <a:rPr lang="en-IN" i="1" dirty="0" smtClean="0"/>
              <a:t>at a right angle to and toward the treatment plane.</a:t>
            </a:r>
          </a:p>
          <a:p>
            <a:pPr algn="just"/>
            <a:r>
              <a:rPr lang="en-IN" i="1" dirty="0" smtClean="0"/>
              <a:t> Compression </a:t>
            </a:r>
            <a:r>
              <a:rPr lang="en-IN" dirty="0" smtClean="0"/>
              <a:t>presses the joint surfaces together. Joint compression can be useful as an evaluation technique to differentiate between </a:t>
            </a:r>
            <a:r>
              <a:rPr lang="en-IN" dirty="0" err="1" smtClean="0"/>
              <a:t>articular</a:t>
            </a:r>
            <a:r>
              <a:rPr lang="en-IN" dirty="0" smtClean="0"/>
              <a:t> and extra- </a:t>
            </a:r>
            <a:r>
              <a:rPr lang="en-IN" dirty="0" err="1" smtClean="0"/>
              <a:t>articular</a:t>
            </a:r>
            <a:r>
              <a:rPr lang="en-IN" dirty="0" smtClean="0"/>
              <a:t> lesions.</a:t>
            </a:r>
            <a:endParaRPr lang="en-IN" dirty="0"/>
          </a:p>
        </p:txBody>
      </p:sp>
      <p:pic>
        <p:nvPicPr>
          <p:cNvPr id="14338" name="Picture 2"/>
          <p:cNvPicPr>
            <a:picLocks noChangeAspect="1" noChangeArrowheads="1"/>
          </p:cNvPicPr>
          <p:nvPr/>
        </p:nvPicPr>
        <p:blipFill>
          <a:blip r:embed="rId2"/>
          <a:srcRect/>
          <a:stretch>
            <a:fillRect/>
          </a:stretch>
        </p:blipFill>
        <p:spPr bwMode="auto">
          <a:xfrm>
            <a:off x="5300689" y="5124471"/>
            <a:ext cx="3057525" cy="1304925"/>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dirty="0" smtClean="0"/>
              <a:t>» The therapist evaluates the </a:t>
            </a:r>
            <a:r>
              <a:rPr lang="en-IN" dirty="0" err="1" smtClean="0"/>
              <a:t>translatoric</a:t>
            </a:r>
            <a:r>
              <a:rPr lang="en-IN" dirty="0" smtClean="0"/>
              <a:t> joint play movements of traction and gliding by feeling the amount of slack in the movement and sensing the end-feel.  The therapist uses grades of movement to rate the amount of joint play movement they palpate.</a:t>
            </a:r>
          </a:p>
          <a:p>
            <a:pPr algn="just"/>
            <a:r>
              <a:rPr lang="en-IN" dirty="0" smtClean="0"/>
              <a:t>» Three-dimensional joint positioning, carefully applied before a test or mobilization, refines and directs the movement.</a:t>
            </a:r>
          </a:p>
          <a:p>
            <a:pPr algn="just"/>
            <a:endParaRPr lang="en-IN"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b="1" dirty="0" smtClean="0"/>
              <a:t>Gliding</a:t>
            </a:r>
          </a:p>
          <a:p>
            <a:pPr algn="just"/>
            <a:r>
              <a:rPr lang="en-IN" i="1" dirty="0" smtClean="0"/>
              <a:t>Bone movement at a right angle to and towards the treatment plane results in compression of Joint surfaces.</a:t>
            </a:r>
          </a:p>
          <a:p>
            <a:pPr algn="just"/>
            <a:r>
              <a:rPr lang="en-IN" dirty="0" err="1" smtClean="0"/>
              <a:t>Translatoric</a:t>
            </a:r>
            <a:r>
              <a:rPr lang="en-IN" dirty="0" smtClean="0"/>
              <a:t> gliding is a joint play movement </a:t>
            </a:r>
            <a:r>
              <a:rPr lang="en-IN" i="1" dirty="0" smtClean="0"/>
              <a:t>parallel to the treatment </a:t>
            </a:r>
            <a:r>
              <a:rPr lang="en-IN" dirty="0" smtClean="0"/>
              <a:t>plane. </a:t>
            </a:r>
          </a:p>
          <a:p>
            <a:pPr algn="just"/>
            <a:r>
              <a:rPr lang="en-IN" dirty="0" err="1" smtClean="0"/>
              <a:t>Translatoric</a:t>
            </a:r>
            <a:r>
              <a:rPr lang="en-IN" dirty="0" smtClean="0"/>
              <a:t> gliding is possible over a short distance in all joints because curved joint surfaces are not perfectly congruent.</a:t>
            </a:r>
            <a:endParaRPr lang="en-IN"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15362" name="Picture 2"/>
          <p:cNvPicPr>
            <a:picLocks noGrp="1" noChangeAspect="1" noChangeArrowheads="1"/>
          </p:cNvPicPr>
          <p:nvPr>
            <p:ph idx="1"/>
          </p:nvPr>
        </p:nvPicPr>
        <p:blipFill>
          <a:blip r:embed="rId2"/>
          <a:srcRect/>
          <a:stretch>
            <a:fillRect/>
          </a:stretch>
        </p:blipFill>
        <p:spPr bwMode="auto">
          <a:xfrm>
            <a:off x="140432" y="1785926"/>
            <a:ext cx="9003600" cy="2929743"/>
          </a:xfrm>
          <a:prstGeom prst="rect">
            <a:avLst/>
          </a:prstGeom>
          <a:noFill/>
          <a:ln w="9525">
            <a:noFill/>
            <a:miter lim="800000"/>
            <a:headEnd/>
            <a:tailEnd/>
          </a:ln>
          <a:effectLst/>
        </p:spPr>
      </p:pic>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Abnormal roll-gliding</a:t>
            </a:r>
            <a:endParaRPr lang="en-IN" dirty="0"/>
          </a:p>
        </p:txBody>
      </p:sp>
      <p:sp>
        <p:nvSpPr>
          <p:cNvPr id="3" name="Content Placeholder 2"/>
          <p:cNvSpPr>
            <a:spLocks noGrp="1"/>
          </p:cNvSpPr>
          <p:nvPr>
            <p:ph idx="1"/>
          </p:nvPr>
        </p:nvSpPr>
        <p:spPr/>
        <p:txBody>
          <a:bodyPr/>
          <a:lstStyle/>
          <a:p>
            <a:r>
              <a:rPr lang="en-IN" dirty="0" smtClean="0"/>
              <a:t>With movement restrictions (</a:t>
            </a:r>
            <a:r>
              <a:rPr lang="en-IN" dirty="0" err="1" smtClean="0"/>
              <a:t>hypomobility</a:t>
            </a:r>
            <a:r>
              <a:rPr lang="en-IN" dirty="0" smtClean="0"/>
              <a:t>) normal joint roll-gliding is often disturbed.</a:t>
            </a:r>
          </a:p>
          <a:p>
            <a:endParaRPr lang="en-IN" dirty="0"/>
          </a:p>
        </p:txBody>
      </p:sp>
      <p:pic>
        <p:nvPicPr>
          <p:cNvPr id="16387" name="Picture 3"/>
          <p:cNvPicPr>
            <a:picLocks noChangeAspect="1" noChangeArrowheads="1"/>
          </p:cNvPicPr>
          <p:nvPr/>
        </p:nvPicPr>
        <p:blipFill>
          <a:blip r:embed="rId2"/>
          <a:srcRect/>
          <a:stretch>
            <a:fillRect/>
          </a:stretch>
        </p:blipFill>
        <p:spPr bwMode="auto">
          <a:xfrm>
            <a:off x="1016401" y="3071811"/>
            <a:ext cx="6413119" cy="2714644"/>
          </a:xfrm>
          <a:prstGeom prst="rect">
            <a:avLst/>
          </a:prstGeom>
          <a:noFill/>
          <a:ln w="9525">
            <a:noFill/>
            <a:miter lim="800000"/>
            <a:headEnd/>
            <a:tailEnd/>
          </a:ln>
          <a:effectLst/>
        </p:spPr>
      </p:pic>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dirty="0" smtClean="0"/>
              <a:t>Joint rolling movements in the absence of gliding can produce a damaging concentration of forces in a joint. On the same side towards which the bone is moving, joint surfaces tend to compress and pinch intra </a:t>
            </a:r>
            <a:r>
              <a:rPr lang="en-IN" dirty="0" err="1" smtClean="0"/>
              <a:t>articular</a:t>
            </a:r>
            <a:r>
              <a:rPr lang="en-IN" dirty="0" smtClean="0"/>
              <a:t> structures, which can cause injury. </a:t>
            </a:r>
          </a:p>
          <a:p>
            <a:r>
              <a:rPr lang="en-IN" dirty="0" smtClean="0"/>
              <a:t>At the same time, on the side opposite the bone movement, tissues can be overstretched.</a:t>
            </a:r>
            <a:endParaRPr lang="en-IN"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b="1" dirty="0" smtClean="0"/>
              <a:t>Determining the direction of restricted gliding</a:t>
            </a:r>
          </a:p>
          <a:p>
            <a:r>
              <a:rPr lang="en-IN" dirty="0" smtClean="0"/>
              <a:t>There are two methods of determining the direction of restricted joint gliding: I) the glide test, and 2) the </a:t>
            </a:r>
            <a:r>
              <a:rPr lang="en-IN" dirty="0" err="1" smtClean="0"/>
              <a:t>Kaltenborn</a:t>
            </a:r>
            <a:r>
              <a:rPr lang="en-IN" dirty="0" smtClean="0"/>
              <a:t> </a:t>
            </a:r>
            <a:r>
              <a:rPr lang="en-IN" dirty="0" err="1" smtClean="0"/>
              <a:t>ConvexConcave</a:t>
            </a:r>
            <a:r>
              <a:rPr lang="en-IN" dirty="0" smtClean="0"/>
              <a:t> Rule .</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b="1" dirty="0" smtClean="0"/>
              <a:t>• Glide test (the direct method)</a:t>
            </a:r>
          </a:p>
          <a:p>
            <a:r>
              <a:rPr lang="en-IN" dirty="0" smtClean="0"/>
              <a:t>Apply passive </a:t>
            </a:r>
            <a:r>
              <a:rPr lang="en-IN" dirty="0" err="1" smtClean="0"/>
              <a:t>translatoric</a:t>
            </a:r>
            <a:r>
              <a:rPr lang="en-IN" dirty="0" smtClean="0"/>
              <a:t> gliding movements in all possible directions and determine in which directions joint gliding is restricted.</a:t>
            </a:r>
          </a:p>
          <a:p>
            <a:r>
              <a:rPr lang="en-IN" dirty="0" smtClean="0"/>
              <a:t>The glide test is the preferred method because it gives the most accurate information about the degree and nature of </a:t>
            </a:r>
            <a:r>
              <a:rPr lang="en-IN" smtClean="0"/>
              <a:t>a glidingrestriction</a:t>
            </a:r>
            <a:r>
              <a:rPr lang="en-IN" dirty="0" smtClean="0"/>
              <a:t>, including its end-feel.</a:t>
            </a:r>
          </a:p>
          <a:p>
            <a:endParaRPr lang="en-IN"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b="1" dirty="0" smtClean="0"/>
              <a:t>• </a:t>
            </a:r>
            <a:r>
              <a:rPr lang="en-IN" b="1" dirty="0" err="1" smtClean="0"/>
              <a:t>Kaltenborn</a:t>
            </a:r>
            <a:r>
              <a:rPr lang="en-IN" b="1" dirty="0" smtClean="0"/>
              <a:t> Convex-Concave Rule (the indirect method)</a:t>
            </a:r>
            <a:endParaRPr lang="en-IN" i="1" dirty="0" smtClean="0"/>
          </a:p>
          <a:p>
            <a:r>
              <a:rPr lang="en-IN" dirty="0" smtClean="0"/>
              <a:t>First determine which bone rotations are decreased and whether the moving joint partner is convex or concave. Then deduce the direction of decreased joint gliding by applying the Convex Concave Rule.</a:t>
            </a:r>
          </a:p>
          <a:p>
            <a:endParaRPr lang="en-IN"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b="1" dirty="0" smtClean="0"/>
              <a:t>CONVEX ... OPPOSITE CONCAVE ... SAME</a:t>
            </a:r>
          </a:p>
          <a:p>
            <a:r>
              <a:rPr lang="en-IN" dirty="0" smtClean="0"/>
              <a:t>The </a:t>
            </a:r>
            <a:r>
              <a:rPr lang="en-IN" dirty="0" err="1" smtClean="0"/>
              <a:t>Kaltenbom</a:t>
            </a:r>
            <a:r>
              <a:rPr lang="en-IN" dirty="0" smtClean="0"/>
              <a:t> Convex-Concave Rule is based on the relationship between normal bone rotations and the gliding component of the corresponding joint movements (roll-gliding).</a:t>
            </a:r>
            <a:endParaRPr lang="en-IN"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17410" name="Picture 2"/>
          <p:cNvPicPr>
            <a:picLocks noGrp="1" noChangeAspect="1" noChangeArrowheads="1"/>
          </p:cNvPicPr>
          <p:nvPr>
            <p:ph idx="1"/>
          </p:nvPr>
        </p:nvPicPr>
        <p:blipFill>
          <a:blip r:embed="rId2"/>
          <a:srcRect/>
          <a:stretch>
            <a:fillRect/>
          </a:stretch>
        </p:blipFill>
        <p:spPr bwMode="auto">
          <a:xfrm>
            <a:off x="2050313" y="1935163"/>
            <a:ext cx="5043374" cy="4389437"/>
          </a:xfrm>
          <a:prstGeom prst="rect">
            <a:avLst/>
          </a:prstGeom>
          <a:noFill/>
          <a:ln w="9525">
            <a:noFill/>
            <a:miter lim="800000"/>
            <a:headEnd/>
            <a:tailEnd/>
          </a:ln>
          <a:effectLst/>
        </p:spPr>
      </p:pic>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Grades of </a:t>
            </a:r>
            <a:r>
              <a:rPr lang="en-IN" b="1" dirty="0" err="1" smtClean="0"/>
              <a:t>translatoric</a:t>
            </a:r>
            <a:r>
              <a:rPr lang="en-IN" b="1" dirty="0" smtClean="0"/>
              <a:t> movement</a:t>
            </a:r>
            <a:endParaRPr lang="en-IN" dirty="0"/>
          </a:p>
        </p:txBody>
      </p:sp>
      <p:sp>
        <p:nvSpPr>
          <p:cNvPr id="3" name="Content Placeholder 2"/>
          <p:cNvSpPr>
            <a:spLocks noGrp="1"/>
          </p:cNvSpPr>
          <p:nvPr>
            <p:ph idx="1"/>
          </p:nvPr>
        </p:nvSpPr>
        <p:spPr/>
        <p:txBody>
          <a:bodyPr/>
          <a:lstStyle/>
          <a:p>
            <a:r>
              <a:rPr lang="en-IN" dirty="0" smtClean="0"/>
              <a:t>The </a:t>
            </a:r>
            <a:r>
              <a:rPr lang="en-IN" dirty="0" err="1" smtClean="0"/>
              <a:t>translatoric</a:t>
            </a:r>
            <a:r>
              <a:rPr lang="en-IN" dirty="0" smtClean="0"/>
              <a:t> movements of traction and gliding are divided into three grades. These grades are determined by the amount of </a:t>
            </a:r>
            <a:r>
              <a:rPr lang="en-IN" i="1" dirty="0" smtClean="0"/>
              <a:t>joint slack (looseness and resistance) </a:t>
            </a:r>
            <a:r>
              <a:rPr lang="en-IN" b="1" i="1" dirty="0" smtClean="0"/>
              <a:t>in the joint that you feel </a:t>
            </a:r>
            <a:r>
              <a:rPr lang="en-IN" dirty="0" smtClean="0"/>
              <a:t>when performing passive joint play movements .</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dirty="0" smtClean="0"/>
              <a:t>» The </a:t>
            </a:r>
            <a:r>
              <a:rPr lang="en-IN" dirty="0" err="1" smtClean="0"/>
              <a:t>Kaltenbom</a:t>
            </a:r>
            <a:r>
              <a:rPr lang="en-IN" dirty="0" smtClean="0"/>
              <a:t> Convex-Concave Rule allows indirect determination of the direction of decreased joint gliding to insure normal joint mechanics during treatment.</a:t>
            </a:r>
          </a:p>
          <a:p>
            <a:pPr algn="just"/>
            <a:r>
              <a:rPr lang="en-IN" dirty="0" smtClean="0"/>
              <a:t>» The therapist evaluates and treats all combinations of movements, coupled and non-coupled.</a:t>
            </a:r>
          </a:p>
          <a:p>
            <a:pPr algn="just"/>
            <a:r>
              <a:rPr lang="en-IN" dirty="0" smtClean="0"/>
              <a:t>» The therapist uses specific evaluation and specific treatment, including special tests to localize symptomatic structures, and to treat </a:t>
            </a:r>
            <a:r>
              <a:rPr lang="en-IN" dirty="0" err="1" smtClean="0"/>
              <a:t>hypermobility</a:t>
            </a:r>
            <a:r>
              <a:rPr lang="en-IN" dirty="0" smtClean="0"/>
              <a:t> in addition to </a:t>
            </a:r>
            <a:r>
              <a:rPr lang="en-IN" dirty="0" err="1" smtClean="0"/>
              <a:t>hypomobility</a:t>
            </a:r>
            <a:r>
              <a:rPr lang="en-IN" dirty="0" smtClean="0"/>
              <a:t>.</a:t>
            </a:r>
          </a:p>
          <a:p>
            <a:pPr algn="just"/>
            <a:endParaRPr lang="en-IN"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Normal grades of </a:t>
            </a:r>
            <a:r>
              <a:rPr lang="en-IN" b="1" dirty="0" err="1" smtClean="0"/>
              <a:t>translatoric</a:t>
            </a:r>
            <a:r>
              <a:rPr lang="en-IN" b="1" dirty="0" smtClean="0"/>
              <a:t> movement</a:t>
            </a:r>
            <a:endParaRPr lang="en-IN" dirty="0"/>
          </a:p>
        </p:txBody>
      </p:sp>
      <p:sp>
        <p:nvSpPr>
          <p:cNvPr id="3" name="Content Placeholder 2"/>
          <p:cNvSpPr>
            <a:spLocks noGrp="1"/>
          </p:cNvSpPr>
          <p:nvPr>
            <p:ph idx="1"/>
          </p:nvPr>
        </p:nvSpPr>
        <p:spPr/>
        <p:txBody>
          <a:bodyPr>
            <a:normAutofit/>
          </a:bodyPr>
          <a:lstStyle/>
          <a:p>
            <a:r>
              <a:rPr lang="en-IN" dirty="0" smtClean="0"/>
              <a:t>I-III scale</a:t>
            </a:r>
            <a:endParaRPr lang="en-IN" i="1" dirty="0" smtClean="0"/>
          </a:p>
          <a:p>
            <a:r>
              <a:rPr lang="en-IN" dirty="0" smtClean="0"/>
              <a:t>Your ability to correctly perform </a:t>
            </a:r>
            <a:r>
              <a:rPr lang="en-IN" dirty="0" err="1" smtClean="0"/>
              <a:t>translatoric</a:t>
            </a:r>
            <a:r>
              <a:rPr lang="en-IN" dirty="0" smtClean="0"/>
              <a:t> movements depends on your skill in feeling when there is slack in the joint and when the tissues that cross the joint become tightened. Joint play movements are greatest, and therefore easiest to produce and palpate, in a joint's </a:t>
            </a:r>
            <a:r>
              <a:rPr lang="en-IN" i="1" dirty="0" smtClean="0"/>
              <a:t>resting position, where the joint capsule and ligaments are </a:t>
            </a:r>
            <a:r>
              <a:rPr lang="en-IN" dirty="0" smtClean="0"/>
              <a:t>most lax.</a:t>
            </a:r>
          </a:p>
          <a:p>
            <a:pPr>
              <a:buNone/>
            </a:pPr>
            <a:endParaRPr lang="en-IN" dirty="0" smtClean="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A Grade I " loosening" movement is an extremely small traction force which produces no appreciable increase in joint separation.</a:t>
            </a:r>
          </a:p>
          <a:p>
            <a:r>
              <a:rPr lang="en-IN" dirty="0" smtClean="0"/>
              <a:t>Grade I traction nullifies the normal compressive forces acting on the joint.</a:t>
            </a:r>
            <a:endParaRPr lang="en-IN"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IN" dirty="0" smtClean="0"/>
              <a:t>A Grade II ''tightening'' movement first takes up the slack in the tissues surrounding the joint and then tightens the tissues.</a:t>
            </a:r>
          </a:p>
          <a:p>
            <a:r>
              <a:rPr lang="en-IN" dirty="0" smtClean="0"/>
              <a:t> In the </a:t>
            </a:r>
            <a:r>
              <a:rPr lang="en-IN" i="1" dirty="0" smtClean="0"/>
              <a:t>Slack Zone (SZ) at the beginning of the Grade II range there is very </a:t>
            </a:r>
            <a:r>
              <a:rPr lang="en-IN" dirty="0" smtClean="0"/>
              <a:t>little resistance to passive movement. </a:t>
            </a:r>
          </a:p>
          <a:p>
            <a:r>
              <a:rPr lang="en-IN" dirty="0" smtClean="0"/>
              <a:t>Further Grade II movement into the </a:t>
            </a:r>
            <a:r>
              <a:rPr lang="en-IN" i="1" dirty="0" smtClean="0"/>
              <a:t>Transition Zone (TZ) tightens the tissues and the practitioner </a:t>
            </a:r>
            <a:r>
              <a:rPr lang="en-IN" dirty="0" smtClean="0"/>
              <a:t>senses more resistance to passive movement. Approaching the end of the Grade II range the practitioner feels a </a:t>
            </a:r>
            <a:r>
              <a:rPr lang="en-IN" i="1" dirty="0" smtClean="0"/>
              <a:t>marked resistance, </a:t>
            </a:r>
            <a:r>
              <a:rPr lang="en-IN" dirty="0" smtClean="0"/>
              <a:t>called the </a:t>
            </a:r>
            <a:r>
              <a:rPr lang="en-IN" i="1" dirty="0" smtClean="0"/>
              <a:t>First Stop.</a:t>
            </a:r>
          </a:p>
          <a:p>
            <a:endParaRPr lang="en-IN"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dirty="0" smtClean="0"/>
              <a:t>A Grade </a:t>
            </a:r>
            <a:r>
              <a:rPr lang="en-IN" b="1" dirty="0" smtClean="0"/>
              <a:t>III "stretching" movement is applied after the slack has </a:t>
            </a:r>
            <a:r>
              <a:rPr lang="en-IN" dirty="0" smtClean="0"/>
              <a:t>been taken up and all tissues become taut (beyond the </a:t>
            </a:r>
            <a:r>
              <a:rPr lang="en-IN" i="1" dirty="0" smtClean="0"/>
              <a:t>Transition Zone). At this point, a Grade III stretching force applied over a </a:t>
            </a:r>
            <a:r>
              <a:rPr lang="en-IN" dirty="0" smtClean="0"/>
              <a:t>sufficient period of time can safely stretch tissues crossing the joint. Resistance to movement increases rapidly within the Grade III range</a:t>
            </a:r>
          </a:p>
          <a:p>
            <a:endParaRPr lang="en-IN"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18434" name="Picture 2"/>
          <p:cNvPicPr>
            <a:picLocks noGrp="1" noChangeAspect="1" noChangeArrowheads="1"/>
          </p:cNvPicPr>
          <p:nvPr>
            <p:ph idx="1"/>
          </p:nvPr>
        </p:nvPicPr>
        <p:blipFill>
          <a:blip r:embed="rId2"/>
          <a:srcRect/>
          <a:stretch>
            <a:fillRect/>
          </a:stretch>
        </p:blipFill>
        <p:spPr bwMode="auto">
          <a:xfrm>
            <a:off x="-785850" y="1214422"/>
            <a:ext cx="10162765" cy="564357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b="1" dirty="0" smtClean="0"/>
              <a:t>Pathological grades of </a:t>
            </a:r>
            <a:r>
              <a:rPr lang="en-IN" b="1" dirty="0" err="1" smtClean="0"/>
              <a:t>translatoric</a:t>
            </a:r>
            <a:r>
              <a:rPr lang="en-IN" b="1" dirty="0" smtClean="0"/>
              <a:t> movement</a:t>
            </a:r>
            <a:endParaRPr lang="en-IN" i="1" dirty="0" smtClean="0"/>
          </a:p>
          <a:p>
            <a:r>
              <a:rPr lang="en-IN" dirty="0" smtClean="0"/>
              <a:t>In the presence of joint pathology, the quality of end-feel is altered and grades of movement may be altered as well. For example, in the presence of a </a:t>
            </a:r>
            <a:r>
              <a:rPr lang="en-IN" i="1" dirty="0" smtClean="0"/>
              <a:t>marked </a:t>
            </a:r>
            <a:r>
              <a:rPr lang="en-IN" i="1" dirty="0" err="1" smtClean="0"/>
              <a:t>hypomobility</a:t>
            </a:r>
            <a:r>
              <a:rPr lang="en-IN" i="1" dirty="0" smtClean="0"/>
              <a:t> the slack is taken up sooner </a:t>
            </a:r>
            <a:r>
              <a:rPr lang="en-IN" dirty="0" smtClean="0"/>
              <a:t>than normal and greater force may be necessary to nullify </a:t>
            </a:r>
            <a:r>
              <a:rPr lang="en-IN" dirty="0" err="1" smtClean="0"/>
              <a:t>intraarticular</a:t>
            </a:r>
            <a:r>
              <a:rPr lang="en-IN" dirty="0" smtClean="0"/>
              <a:t> compression forces. </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In </a:t>
            </a:r>
            <a:r>
              <a:rPr lang="en-IN" i="1" dirty="0" err="1" smtClean="0"/>
              <a:t>hypermobility</a:t>
            </a:r>
            <a:r>
              <a:rPr lang="en-IN" i="1" dirty="0" smtClean="0"/>
              <a:t> the slack is taken </a:t>
            </a:r>
            <a:r>
              <a:rPr lang="en-IN" dirty="0" smtClean="0"/>
              <a:t>up later than normal and less force may be necessary to achieve Grade I traction.</a:t>
            </a:r>
          </a:p>
          <a:p>
            <a:endParaRPr lang="en-IN"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19458" name="Picture 2"/>
          <p:cNvPicPr>
            <a:picLocks noGrp="1" noChangeAspect="1" noChangeArrowheads="1"/>
          </p:cNvPicPr>
          <p:nvPr>
            <p:ph idx="1"/>
          </p:nvPr>
        </p:nvPicPr>
        <p:blipFill>
          <a:blip r:embed="rId2"/>
          <a:srcRect/>
          <a:stretch>
            <a:fillRect/>
          </a:stretch>
        </p:blipFill>
        <p:spPr bwMode="auto">
          <a:xfrm>
            <a:off x="642910" y="1142985"/>
            <a:ext cx="7900469" cy="4058460"/>
          </a:xfrm>
          <a:prstGeom prst="rect">
            <a:avLst/>
          </a:prstGeom>
          <a:noFill/>
          <a:ln w="9525">
            <a:noFill/>
            <a:miter lim="800000"/>
            <a:headEnd/>
            <a:tailEnd/>
          </a:ln>
          <a:effectLst/>
        </p:spPr>
      </p:pic>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Using </a:t>
            </a:r>
            <a:r>
              <a:rPr lang="en-IN" b="1" dirty="0" err="1" smtClean="0"/>
              <a:t>translatoric</a:t>
            </a:r>
            <a:r>
              <a:rPr lang="en-IN" b="1" dirty="0" smtClean="0"/>
              <a:t> grades of movement</a:t>
            </a:r>
            <a:endParaRPr lang="en-IN" dirty="0"/>
          </a:p>
        </p:txBody>
      </p:sp>
      <p:sp>
        <p:nvSpPr>
          <p:cNvPr id="3" name="Content Placeholder 2"/>
          <p:cNvSpPr>
            <a:spLocks noGrp="1"/>
          </p:cNvSpPr>
          <p:nvPr>
            <p:ph idx="1"/>
          </p:nvPr>
        </p:nvSpPr>
        <p:spPr/>
        <p:txBody>
          <a:bodyPr>
            <a:normAutofit/>
          </a:bodyPr>
          <a:lstStyle/>
          <a:p>
            <a:r>
              <a:rPr lang="en-IN" b="1" dirty="0" smtClean="0"/>
              <a:t>Grade I</a:t>
            </a:r>
          </a:p>
          <a:p>
            <a:r>
              <a:rPr lang="en-IN" dirty="0" smtClean="0"/>
              <a:t>» Relieve pain with vibratory and oscillatory movements.</a:t>
            </a:r>
          </a:p>
          <a:p>
            <a:r>
              <a:rPr lang="en-IN" dirty="0" smtClean="0"/>
              <a:t>» Grade I traction is used simultaneously with glide tests and glide mobilizations to reduce or eliminate compression force and pain.</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b="1" dirty="0" smtClean="0"/>
              <a:t>Grade II</a:t>
            </a:r>
          </a:p>
          <a:p>
            <a:r>
              <a:rPr lang="en-IN" dirty="0" smtClean="0"/>
              <a:t>» Test joint play traction and glide movements.</a:t>
            </a:r>
          </a:p>
          <a:p>
            <a:r>
              <a:rPr lang="en-IN" dirty="0" smtClean="0"/>
              <a:t>» Relieve pain. (Treatment takes place in the Slack Zone not in the Transition Zone.)</a:t>
            </a: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Combination of techniques</a:t>
            </a:r>
            <a:endParaRPr lang="en-IN" dirty="0"/>
          </a:p>
        </p:txBody>
      </p:sp>
      <p:sp>
        <p:nvSpPr>
          <p:cNvPr id="5" name="Content Placeholder 4"/>
          <p:cNvSpPr>
            <a:spLocks noGrp="1"/>
          </p:cNvSpPr>
          <p:nvPr>
            <p:ph idx="1"/>
          </p:nvPr>
        </p:nvSpPr>
        <p:spPr/>
        <p:txBody>
          <a:bodyPr>
            <a:normAutofit/>
          </a:bodyPr>
          <a:lstStyle/>
          <a:p>
            <a:pPr algn="just"/>
            <a:r>
              <a:rPr lang="en-IN" dirty="0" smtClean="0"/>
              <a:t>The </a:t>
            </a:r>
            <a:r>
              <a:rPr lang="en-IN" dirty="0"/>
              <a:t>use of </a:t>
            </a:r>
            <a:r>
              <a:rPr lang="en-IN" dirty="0" smtClean="0"/>
              <a:t>multiple </a:t>
            </a:r>
            <a:r>
              <a:rPr lang="en-IN" dirty="0"/>
              <a:t>treatment techniques, often in one </a:t>
            </a:r>
            <a:r>
              <a:rPr lang="en-IN" dirty="0" smtClean="0"/>
              <a:t>treatment session</a:t>
            </a:r>
            <a:r>
              <a:rPr lang="en-IN" dirty="0"/>
              <a:t>, has always been part of our system. For example, </a:t>
            </a:r>
            <a:r>
              <a:rPr lang="en-IN" dirty="0" smtClean="0"/>
              <a:t>techniques to </a:t>
            </a:r>
            <a:r>
              <a:rPr lang="en-IN" dirty="0"/>
              <a:t>improve joint mobility are often preceded by pain-relief and </a:t>
            </a:r>
            <a:r>
              <a:rPr lang="en-IN" dirty="0" smtClean="0"/>
              <a:t>soft tissue- mobilization </a:t>
            </a:r>
            <a:r>
              <a:rPr lang="en-IN" dirty="0"/>
              <a:t>techniques such as functional massage </a:t>
            </a:r>
            <a:r>
              <a:rPr lang="en-IN" dirty="0" smtClean="0"/>
              <a:t>and  muscle </a:t>
            </a:r>
            <a:r>
              <a:rPr lang="en-IN" dirty="0"/>
              <a:t>stretching</a:t>
            </a:r>
            <a:r>
              <a:rPr lang="en-IN" dirty="0" smtClean="0"/>
              <a:t>.</a:t>
            </a:r>
          </a:p>
          <a:p>
            <a:pPr algn="just">
              <a:buNone/>
            </a:pPr>
            <a:endParaRPr lang="en-IN" dirty="0" smtClean="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274320" lvl="2" indent="-274320" algn="just">
              <a:buClr>
                <a:schemeClr val="accent3"/>
              </a:buClr>
              <a:buSzPct val="95000"/>
            </a:pPr>
            <a:r>
              <a:rPr lang="en-IN" sz="2800" dirty="0" smtClean="0"/>
              <a:t>» Increase or maintain movement, for example when pain or muscle spasm limits movement in the absence of shortened tissue. (Relaxation mobilization can be applied within the entire Grade n range, including the Transition Zone.)</a:t>
            </a:r>
          </a:p>
          <a:p>
            <a:pPr algn="just"/>
            <a:endParaRPr lang="en-IN" sz="3200"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b="1" dirty="0" smtClean="0"/>
              <a:t>Grade III</a:t>
            </a:r>
          </a:p>
          <a:p>
            <a:r>
              <a:rPr lang="en-IN" dirty="0" smtClean="0"/>
              <a:t>» Test joint play end-feel.</a:t>
            </a:r>
          </a:p>
          <a:p>
            <a:r>
              <a:rPr lang="en-IN" dirty="0" smtClean="0"/>
              <a:t>» Increase mobility and joint play by stretching shortened tissues with slow or quick mobilisation.</a:t>
            </a:r>
          </a:p>
          <a:p>
            <a:endParaRPr lang="en-IN"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Indications</a:t>
            </a:r>
            <a:endParaRPr lang="en-IN" dirty="0"/>
          </a:p>
        </p:txBody>
      </p:sp>
      <p:sp>
        <p:nvSpPr>
          <p:cNvPr id="3" name="Content Placeholder 2"/>
          <p:cNvSpPr>
            <a:spLocks noGrp="1"/>
          </p:cNvSpPr>
          <p:nvPr>
            <p:ph idx="1"/>
          </p:nvPr>
        </p:nvSpPr>
        <p:spPr/>
        <p:txBody>
          <a:bodyPr>
            <a:normAutofit/>
          </a:bodyPr>
          <a:lstStyle/>
          <a:p>
            <a:r>
              <a:rPr lang="en-IN" dirty="0" smtClean="0"/>
              <a:t>Restricted joint play (</a:t>
            </a:r>
            <a:r>
              <a:rPr lang="en-IN" dirty="0" err="1" smtClean="0"/>
              <a:t>hypomobility</a:t>
            </a:r>
            <a:r>
              <a:rPr lang="en-IN" dirty="0" smtClean="0"/>
              <a:t>) and an abnormal end-feel</a:t>
            </a:r>
          </a:p>
          <a:p>
            <a:r>
              <a:rPr lang="en-IN" dirty="0" smtClean="0"/>
              <a:t>In patients with </a:t>
            </a:r>
            <a:r>
              <a:rPr lang="en-IN" dirty="0" err="1" smtClean="0"/>
              <a:t>hypomobility</a:t>
            </a:r>
            <a:r>
              <a:rPr lang="en-IN" dirty="0" smtClean="0"/>
              <a:t> due to muscle spasm in the absence of tissue shortening, relaxation mobilizations in </a:t>
            </a:r>
            <a:r>
              <a:rPr lang="en-IN" dirty="0" err="1" smtClean="0"/>
              <a:t>tbe</a:t>
            </a:r>
            <a:r>
              <a:rPr lang="en-IN" dirty="0" smtClean="0"/>
              <a:t> Grade I – II range are generally effective.</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In the presence of excessive joint play (</a:t>
            </a:r>
            <a:r>
              <a:rPr lang="en-IN" dirty="0" err="1" smtClean="0"/>
              <a:t>hypermobility</a:t>
            </a:r>
            <a:r>
              <a:rPr lang="en-IN" dirty="0" smtClean="0"/>
              <a:t>), stabilizing (limiting) measures are indicated and Grade III stretch mobilization is contraindicated.</a:t>
            </a:r>
          </a:p>
          <a:p>
            <a:endParaRPr lang="en-IN"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contraindications</a:t>
            </a:r>
            <a:endParaRPr lang="en-IN" dirty="0"/>
          </a:p>
        </p:txBody>
      </p:sp>
      <p:sp>
        <p:nvSpPr>
          <p:cNvPr id="3" name="Content Placeholder 2"/>
          <p:cNvSpPr>
            <a:spLocks noGrp="1"/>
          </p:cNvSpPr>
          <p:nvPr>
            <p:ph idx="1"/>
          </p:nvPr>
        </p:nvSpPr>
        <p:spPr/>
        <p:txBody>
          <a:bodyPr/>
          <a:lstStyle/>
          <a:p>
            <a:r>
              <a:rPr lang="en-IN" dirty="0" smtClean="0"/>
              <a:t>Grade I and II "within-the-slack" mobilizations are seldom contraindicated, but many contraindications exist for Grade III stretch mobilizations.</a:t>
            </a:r>
            <a:endParaRPr lang="en-IN"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b="1" dirty="0" smtClean="0"/>
              <a:t>General contraindications to Grade III stretch mobilization</a:t>
            </a:r>
          </a:p>
          <a:p>
            <a:r>
              <a:rPr lang="en-IN" dirty="0" smtClean="0"/>
              <a:t>relate primarily to health problems that reduce the body 's tolerance to mechanical forces and therefore increase the risk of injury from stretch mobilization treatment. For example:</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 pathological changes due to neoplasm, inflammation, infections, or </a:t>
            </a:r>
            <a:r>
              <a:rPr lang="en-IN" dirty="0" err="1" smtClean="0"/>
              <a:t>osteopenia</a:t>
            </a:r>
            <a:r>
              <a:rPr lang="en-IN" dirty="0" smtClean="0"/>
              <a:t> (e.g., osteoporosis, </a:t>
            </a:r>
            <a:r>
              <a:rPr lang="en-IN" dirty="0" err="1" smtClean="0"/>
              <a:t>osteomalacia</a:t>
            </a:r>
            <a:r>
              <a:rPr lang="en-IN" dirty="0" smtClean="0"/>
              <a:t>)</a:t>
            </a:r>
          </a:p>
          <a:p>
            <a:endParaRPr lang="en-IN"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dirty="0" smtClean="0"/>
              <a:t>» active collagen vascular disorders</a:t>
            </a:r>
          </a:p>
          <a:p>
            <a:r>
              <a:rPr lang="en-IN" dirty="0" smtClean="0"/>
              <a:t>» massive degenerative changes</a:t>
            </a:r>
          </a:p>
          <a:p>
            <a:r>
              <a:rPr lang="en-IN" dirty="0" smtClean="0"/>
              <a:t>» loss of skeletal or </a:t>
            </a:r>
            <a:r>
              <a:rPr lang="en-IN" dirty="0" err="1" smtClean="0"/>
              <a:t>ligamentous</a:t>
            </a:r>
            <a:r>
              <a:rPr lang="en-IN" dirty="0" smtClean="0"/>
              <a:t> stability in the spine (e.g., secondary to inflammation or infection or after trauma)</a:t>
            </a:r>
          </a:p>
          <a:p>
            <a:r>
              <a:rPr lang="en-IN" dirty="0" smtClean="0"/>
              <a:t>» certain congenital anomalies</a:t>
            </a:r>
          </a:p>
          <a:p>
            <a:endParaRPr lang="en-IN"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smtClean="0"/>
              <a:t>» anomalies or </a:t>
            </a:r>
            <a:r>
              <a:rPr lang="en-IN" dirty="0" err="1" smtClean="0"/>
              <a:t>patbological</a:t>
            </a:r>
            <a:r>
              <a:rPr lang="en-IN" dirty="0" smtClean="0"/>
              <a:t> changes in vessels</a:t>
            </a:r>
          </a:p>
          <a:p>
            <a:pPr algn="just"/>
            <a:r>
              <a:rPr lang="en-IN" dirty="0" smtClean="0"/>
              <a:t>» coagulation problems (e.g., anticoagulation </a:t>
            </a:r>
            <a:r>
              <a:rPr lang="en-IN" dirty="0" err="1" smtClean="0"/>
              <a:t>factors,hemophilia</a:t>
            </a:r>
            <a:r>
              <a:rPr lang="en-IN" dirty="0" smtClean="0"/>
              <a:t>)</a:t>
            </a:r>
          </a:p>
          <a:p>
            <a:pPr algn="just"/>
            <a:r>
              <a:rPr lang="en-IN" dirty="0" smtClean="0"/>
              <a:t>» dermatological problems aggravated by skin contact and open or healing skin lesions</a:t>
            </a:r>
          </a:p>
          <a:p>
            <a:pPr algn="just"/>
            <a:endParaRPr lang="en-IN"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Contraindications</a:t>
            </a:r>
            <a:endParaRPr lang="en-IN" dirty="0"/>
          </a:p>
        </p:txBody>
      </p:sp>
      <p:sp>
        <p:nvSpPr>
          <p:cNvPr id="3" name="Content Placeholder 2"/>
          <p:cNvSpPr>
            <a:spLocks noGrp="1"/>
          </p:cNvSpPr>
          <p:nvPr>
            <p:ph idx="1"/>
          </p:nvPr>
        </p:nvSpPr>
        <p:spPr/>
        <p:txBody>
          <a:bodyPr>
            <a:normAutofit/>
          </a:bodyPr>
          <a:lstStyle/>
          <a:p>
            <a:pPr algn="just"/>
            <a:r>
              <a:rPr lang="en-IN" b="1" dirty="0" smtClean="0"/>
              <a:t>Specific contraindications to Grade III stretch mobilization</a:t>
            </a:r>
          </a:p>
          <a:p>
            <a:pPr algn="just"/>
            <a:r>
              <a:rPr lang="en-IN" dirty="0" smtClean="0"/>
              <a:t>techniques include:</a:t>
            </a:r>
          </a:p>
          <a:p>
            <a:pPr algn="just"/>
            <a:r>
              <a:rPr lang="en-IN" dirty="0" smtClean="0"/>
              <a:t>» decreased joint play with a hard, </a:t>
            </a:r>
            <a:r>
              <a:rPr lang="en-IN" dirty="0" err="1" smtClean="0"/>
              <a:t>nonelastic</a:t>
            </a:r>
            <a:r>
              <a:rPr lang="en-IN" dirty="0" smtClean="0"/>
              <a:t> end-feel in a </a:t>
            </a:r>
            <a:r>
              <a:rPr lang="en-IN" dirty="0" err="1" smtClean="0"/>
              <a:t>hypomobile</a:t>
            </a:r>
            <a:r>
              <a:rPr lang="en-IN" dirty="0" smtClean="0"/>
              <a:t> movement direction</a:t>
            </a:r>
          </a:p>
          <a:p>
            <a:pPr algn="just">
              <a:buNone/>
            </a:pPr>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7049</TotalTime>
  <Words>4132</Words>
  <Application>Microsoft Office PowerPoint</Application>
  <PresentationFormat>On-screen Show (4:3)</PresentationFormat>
  <Paragraphs>270</Paragraphs>
  <Slides>102</Slides>
  <Notes>0</Notes>
  <HiddenSlides>0</HiddenSlides>
  <MMClips>0</MMClips>
  <ScaleCrop>false</ScaleCrop>
  <HeadingPairs>
    <vt:vector size="4" baseType="variant">
      <vt:variant>
        <vt:lpstr>Theme</vt:lpstr>
      </vt:variant>
      <vt:variant>
        <vt:i4>1</vt:i4>
      </vt:variant>
      <vt:variant>
        <vt:lpstr>Slide Titles</vt:lpstr>
      </vt:variant>
      <vt:variant>
        <vt:i4>102</vt:i4>
      </vt:variant>
    </vt:vector>
  </HeadingPairs>
  <TitlesOfParts>
    <vt:vector size="103" baseType="lpstr">
      <vt:lpstr>Flow</vt:lpstr>
      <vt:lpstr>Kaltenbom</vt:lpstr>
      <vt:lpstr>Slide 2</vt:lpstr>
      <vt:lpstr>Biomechanical approach to treatment and diagnosis</vt:lpstr>
      <vt:lpstr>Slide 4</vt:lpstr>
      <vt:lpstr>Slide 5</vt:lpstr>
      <vt:lpstr>Slide 6</vt:lpstr>
      <vt:lpstr>Slide 7</vt:lpstr>
      <vt:lpstr>Slide 8</vt:lpstr>
      <vt:lpstr>Combination of techniques</vt:lpstr>
      <vt:lpstr>Slide 10</vt:lpstr>
      <vt:lpstr>Trial treatment</vt:lpstr>
      <vt:lpstr>Ergonomic principles for the therapist</vt:lpstr>
      <vt:lpstr> </vt:lpstr>
      <vt:lpstr>Slide 14</vt:lpstr>
      <vt:lpstr>Extremity joint movement</vt:lpstr>
      <vt:lpstr>Slide 16</vt:lpstr>
      <vt:lpstr>Slide 17</vt:lpstr>
      <vt:lpstr>Slide 18</vt:lpstr>
      <vt:lpstr>MacConaill's classification of joints</vt:lpstr>
      <vt:lpstr>       The joint complex, anatomical and physiological joint </vt:lpstr>
      <vt:lpstr>Slide 21</vt:lpstr>
      <vt:lpstr>Slide 22</vt:lpstr>
      <vt:lpstr>Anatomical planes of reference</vt:lpstr>
      <vt:lpstr>Slide 24</vt:lpstr>
      <vt:lpstr>Slide 25</vt:lpstr>
      <vt:lpstr>Slide 26</vt:lpstr>
      <vt:lpstr>Slide 27</vt:lpstr>
      <vt:lpstr>Kaltenbom Treatment Plane</vt:lpstr>
      <vt:lpstr>Slide 29</vt:lpstr>
      <vt:lpstr>Slide 30</vt:lpstr>
      <vt:lpstr>Anatomical axes of reference</vt:lpstr>
      <vt:lpstr>Slide 32</vt:lpstr>
      <vt:lpstr>Slide 33</vt:lpstr>
      <vt:lpstr>Three-dimensional joint positioning</vt:lpstr>
      <vt:lpstr>Zero position</vt:lpstr>
      <vt:lpstr>Slide 36</vt:lpstr>
      <vt:lpstr>Resting position</vt:lpstr>
      <vt:lpstr>The resting position is useful for: </vt:lpstr>
      <vt:lpstr>Nonresting positions</vt:lpstr>
      <vt:lpstr>Close-packed position</vt:lpstr>
      <vt:lpstr>Slide 41</vt:lpstr>
      <vt:lpstr>Slide 42</vt:lpstr>
      <vt:lpstr>Bone and joint movement</vt:lpstr>
      <vt:lpstr>Slide 44</vt:lpstr>
      <vt:lpstr>Slide 45</vt:lpstr>
      <vt:lpstr>Slide 46</vt:lpstr>
      <vt:lpstr>Rotations of a bone</vt:lpstr>
      <vt:lpstr>Standard bone movements</vt:lpstr>
      <vt:lpstr>Slide 49</vt:lpstr>
      <vt:lpstr>Slide 50</vt:lpstr>
      <vt:lpstr>Slide 51</vt:lpstr>
      <vt:lpstr>Slide 52</vt:lpstr>
      <vt:lpstr>Combined bone movements</vt:lpstr>
      <vt:lpstr>Slide 54</vt:lpstr>
      <vt:lpstr>Slide 55</vt:lpstr>
      <vt:lpstr>Joint roll-gliding associated with bone rotations</vt:lpstr>
      <vt:lpstr>Slide 57</vt:lpstr>
      <vt:lpstr>Slide 58</vt:lpstr>
      <vt:lpstr>Translation of a bone</vt:lpstr>
      <vt:lpstr>Bone translation</vt:lpstr>
      <vt:lpstr>Slide 61</vt:lpstr>
      <vt:lpstr>Slide 62</vt:lpstr>
      <vt:lpstr>Slide 63</vt:lpstr>
      <vt:lpstr>Slide 64</vt:lpstr>
      <vt:lpstr>Translatoric joint play</vt:lpstr>
      <vt:lpstr>Slide 66</vt:lpstr>
      <vt:lpstr>Translatoric joint play movements</vt:lpstr>
      <vt:lpstr>Slide 68</vt:lpstr>
      <vt:lpstr>Slide 69</vt:lpstr>
      <vt:lpstr>Slide 70</vt:lpstr>
      <vt:lpstr>Slide 71</vt:lpstr>
      <vt:lpstr>Abnormal roll-gliding</vt:lpstr>
      <vt:lpstr>Slide 73</vt:lpstr>
      <vt:lpstr>Slide 74</vt:lpstr>
      <vt:lpstr>Slide 75</vt:lpstr>
      <vt:lpstr>Slide 76</vt:lpstr>
      <vt:lpstr>Slide 77</vt:lpstr>
      <vt:lpstr>Slide 78</vt:lpstr>
      <vt:lpstr>Grades of translatoric movement</vt:lpstr>
      <vt:lpstr>Normal grades of translatoric movement</vt:lpstr>
      <vt:lpstr>Slide 81</vt:lpstr>
      <vt:lpstr>Slide 82</vt:lpstr>
      <vt:lpstr>Slide 83</vt:lpstr>
      <vt:lpstr>Slide 84</vt:lpstr>
      <vt:lpstr>Slide 85</vt:lpstr>
      <vt:lpstr>Slide 86</vt:lpstr>
      <vt:lpstr>Slide 87</vt:lpstr>
      <vt:lpstr>Using translatoric grades of movement</vt:lpstr>
      <vt:lpstr>Slide 89</vt:lpstr>
      <vt:lpstr>Slide 90</vt:lpstr>
      <vt:lpstr>Slide 91</vt:lpstr>
      <vt:lpstr>Indications</vt:lpstr>
      <vt:lpstr>Slide 93</vt:lpstr>
      <vt:lpstr>contraindications</vt:lpstr>
      <vt:lpstr>Slide 95</vt:lpstr>
      <vt:lpstr>Slide 96</vt:lpstr>
      <vt:lpstr>Slide 97</vt:lpstr>
      <vt:lpstr>Slide 98</vt:lpstr>
      <vt:lpstr>Contraindications</vt:lpstr>
      <vt:lpstr>Slide 100</vt:lpstr>
      <vt:lpstr>Slide 101</vt:lpstr>
      <vt:lpstr>Slide 102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HP</cp:lastModifiedBy>
  <cp:revision>105</cp:revision>
  <dcterms:created xsi:type="dcterms:W3CDTF">2019-12-10T04:37:57Z</dcterms:created>
  <dcterms:modified xsi:type="dcterms:W3CDTF">2024-06-19T04:17:34Z</dcterms:modified>
</cp:coreProperties>
</file>